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nca Coder" panose="020B0604020202020204" charset="0"/>
      <p:regular r:id="rId27"/>
    </p:embeddedFont>
    <p:embeddedFont>
      <p:font typeface="Anca Coder Bold" panose="020B0604020202020204" charset="0"/>
      <p:regular r:id="rId28"/>
    </p:embeddedFont>
    <p:embeddedFont>
      <p:font typeface="Calibri (MS)" panose="020B0604020202020204" charset="0"/>
      <p:regular r:id="rId29"/>
    </p:embeddedFont>
    <p:embeddedFont>
      <p:font typeface="Norwester" panose="020B0604020202020204" charset="0"/>
      <p:regular r:id="rId30"/>
    </p:embeddedFont>
    <p:embeddedFont>
      <p:font typeface="Rasputin" panose="020B0604020202020204" charset="0"/>
      <p:regular r:id="rId31"/>
    </p:embeddedFont>
    <p:embeddedFont>
      <p:font typeface="Rasputin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-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jpeg"/><Relationship Id="rId7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302617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508524" y="4389665"/>
            <a:ext cx="7405942" cy="3279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9"/>
              </a:lnSpc>
            </a:pPr>
            <a:r>
              <a:rPr lang="en-US" sz="10362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CAUSES OF </a:t>
            </a:r>
          </a:p>
          <a:p>
            <a:pPr marL="0" lvl="0" indent="0" algn="l">
              <a:lnSpc>
                <a:spcPts val="8289"/>
              </a:lnSpc>
            </a:pPr>
            <a:r>
              <a:rPr lang="en-US" sz="10362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DEA*H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42597" y="384165"/>
            <a:ext cx="4627391" cy="644535"/>
            <a:chOff x="0" y="0"/>
            <a:chExt cx="1536943" cy="2140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943" cy="214076"/>
            </a:xfrm>
            <a:custGeom>
              <a:avLst/>
              <a:gdLst/>
              <a:ahLst/>
              <a:cxnLst/>
              <a:rect l="l" t="t" r="r" b="b"/>
              <a:pathLst>
                <a:path w="1536943" h="214076">
                  <a:moveTo>
                    <a:pt x="20077" y="0"/>
                  </a:moveTo>
                  <a:lnTo>
                    <a:pt x="1516867" y="0"/>
                  </a:lnTo>
                  <a:cubicBezTo>
                    <a:pt x="1527955" y="0"/>
                    <a:pt x="1536943" y="8989"/>
                    <a:pt x="1536943" y="20077"/>
                  </a:cubicBezTo>
                  <a:lnTo>
                    <a:pt x="1536943" y="193999"/>
                  </a:lnTo>
                  <a:cubicBezTo>
                    <a:pt x="1536943" y="205088"/>
                    <a:pt x="1527955" y="214076"/>
                    <a:pt x="1516867" y="214076"/>
                  </a:cubicBezTo>
                  <a:lnTo>
                    <a:pt x="20077" y="214076"/>
                  </a:lnTo>
                  <a:cubicBezTo>
                    <a:pt x="8989" y="214076"/>
                    <a:pt x="0" y="205088"/>
                    <a:pt x="0" y="193999"/>
                  </a:cubicBezTo>
                  <a:lnTo>
                    <a:pt x="0" y="20077"/>
                  </a:lnTo>
                  <a:cubicBezTo>
                    <a:pt x="0" y="8989"/>
                    <a:pt x="8989" y="0"/>
                    <a:pt x="200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89388">
                    <a:alpha val="0"/>
                  </a:srgbClr>
                </a:gs>
                <a:gs pos="100000">
                  <a:srgbClr val="889388">
                    <a:alpha val="50000"/>
                  </a:srgbClr>
                </a:gs>
              </a:gsLst>
              <a:lin ang="0"/>
            </a:gradFill>
            <a:ln w="114300" cap="sq">
              <a:gradFill>
                <a:gsLst>
                  <a:gs pos="0">
                    <a:srgbClr val="FFFFFF">
                      <a:alpha val="25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36943" cy="252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6276" y="552060"/>
            <a:ext cx="4020033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ABDELGHAFOR’S HACKATHON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090104" y="4813697"/>
            <a:ext cx="13174416" cy="91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DATA PRE-PROCESSING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12576" y="656177"/>
            <a:ext cx="4631280" cy="102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4"/>
              </a:lnSpc>
              <a:spcBef>
                <a:spcPct val="0"/>
              </a:spcBef>
            </a:pPr>
            <a:r>
              <a:rPr lang="en-US" sz="8577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NOW,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9057" y="1744123"/>
            <a:ext cx="14207533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4000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WE START TRANSFORMING OUR DATASET WITH VARIOUS WAYS.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6983" y="3309362"/>
            <a:ext cx="2773545" cy="57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073" lvl="1" indent="-419536" algn="just">
              <a:lnSpc>
                <a:spcPts val="4275"/>
              </a:lnSpc>
              <a:buFont typeface="Arial"/>
              <a:buChar char="•"/>
            </a:pPr>
            <a:r>
              <a:rPr lang="en-US" sz="3886" b="1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90575" y="3309362"/>
            <a:ext cx="7936904" cy="57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073" lvl="1" indent="-419536" algn="just">
              <a:lnSpc>
                <a:spcPts val="4275"/>
              </a:lnSpc>
              <a:buFont typeface="Arial"/>
              <a:buChar char="•"/>
            </a:pPr>
            <a:r>
              <a:rPr lang="en-US" sz="3886" b="1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Excel and Power BI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6029383" y="3280787"/>
            <a:ext cx="0" cy="5977513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712576" y="4226008"/>
            <a:ext cx="5000683" cy="472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r>
              <a:rPr lang="en-US" sz="2610" b="1" u="none" strike="noStrik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Clustering Diseases in</a:t>
            </a: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r>
              <a:rPr lang="en-US" sz="2610" b="1" u="none" strike="noStrik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Some Categories.</a:t>
            </a: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endParaRPr lang="en-US" sz="2610" b="1" u="none" strike="noStrike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r>
              <a:rPr lang="en-US" sz="2610" b="1" u="none" strike="noStrik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Get The Unique Vales.</a:t>
            </a: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endParaRPr lang="en-US" sz="2610" b="1" u="none" strike="noStrike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r>
              <a:rPr lang="en-US" sz="2610" b="1" u="none" strike="noStrik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Calculate </a:t>
            </a: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r>
              <a:rPr lang="en-US" sz="2610" b="1" u="none" strike="noStrik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the total deaths in </a:t>
            </a: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r>
              <a:rPr lang="en-US" sz="2610" b="1" u="none" strike="noStrik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each year,</a:t>
            </a: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r>
              <a:rPr lang="en-US" sz="2610" b="1" u="none" strike="noStrik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each country</a:t>
            </a: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r>
              <a:rPr lang="en-US" sz="2610" b="1" u="none" strike="noStrik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and for each disease.</a:t>
            </a: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endParaRPr lang="en-US" sz="2610" b="1" u="none" strike="noStrike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r>
              <a:rPr lang="en-US" sz="2610" b="1" u="none" strike="noStrik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Prepare some variables to facilitate filtering,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15861" y="4226008"/>
            <a:ext cx="6483612" cy="364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6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Clustering Diseases in</a:t>
            </a:r>
          </a:p>
          <a:p>
            <a:pPr algn="just">
              <a:lnSpc>
                <a:spcPts val="2871"/>
              </a:lnSpc>
            </a:pPr>
            <a:r>
              <a:rPr lang="en-US" sz="26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Some Categories in new Columns.</a:t>
            </a:r>
          </a:p>
          <a:p>
            <a:pPr algn="just">
              <a:lnSpc>
                <a:spcPts val="2871"/>
              </a:lnSpc>
            </a:pPr>
            <a:endParaRPr lang="en-US" sz="2610" b="1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just">
              <a:lnSpc>
                <a:spcPts val="2871"/>
              </a:lnSpc>
            </a:pPr>
            <a:r>
              <a:rPr lang="en-US" sz="26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Calculate </a:t>
            </a:r>
          </a:p>
          <a:p>
            <a:pPr algn="just">
              <a:lnSpc>
                <a:spcPts val="2871"/>
              </a:lnSpc>
            </a:pPr>
            <a:r>
              <a:rPr lang="en-US" sz="26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the total deaths in </a:t>
            </a:r>
          </a:p>
          <a:p>
            <a:pPr algn="just">
              <a:lnSpc>
                <a:spcPts val="2871"/>
              </a:lnSpc>
            </a:pPr>
            <a:r>
              <a:rPr lang="en-US" sz="26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each year and for each country in another Column.</a:t>
            </a:r>
          </a:p>
          <a:p>
            <a:pPr algn="just">
              <a:lnSpc>
                <a:spcPts val="2871"/>
              </a:lnSpc>
            </a:pPr>
            <a:endParaRPr lang="en-US" sz="2610" b="1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just">
              <a:lnSpc>
                <a:spcPts val="2871"/>
              </a:lnSpc>
            </a:pPr>
            <a:endParaRPr lang="en-US" sz="2610" b="1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just">
              <a:lnSpc>
                <a:spcPts val="2871"/>
              </a:lnSpc>
            </a:pPr>
            <a:endParaRPr lang="en-US" sz="2610" b="1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15861" y="7074154"/>
            <a:ext cx="11286331" cy="2184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sz="25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Add a new Row called Worldwide,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sz="25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to Sum all deaths over the world for each disease.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  <a:endParaRPr lang="en-US" sz="2510" b="1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sz="25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Used a new Column to calculate Growth Rate in each country.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sz="25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Finally, Sent the Xlsx file to python to reshape it.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454614" y="4671677"/>
            <a:ext cx="14941873" cy="91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TOOLS &amp; VISUALIZATIONS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981791" y="1285875"/>
            <a:ext cx="6398738" cy="92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32"/>
              </a:lnSpc>
              <a:spcBef>
                <a:spcPct val="0"/>
              </a:spcBef>
            </a:pPr>
            <a:r>
              <a:rPr lang="en-US" sz="7777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PYTHON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74040" y="8734843"/>
            <a:ext cx="4631280" cy="92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32"/>
              </a:lnSpc>
              <a:spcBef>
                <a:spcPct val="0"/>
              </a:spcBef>
            </a:pPr>
            <a:r>
              <a:rPr lang="en-US" sz="7777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EXCEL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05622" y="4394211"/>
            <a:ext cx="4631280" cy="1755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32"/>
              </a:lnSpc>
              <a:spcBef>
                <a:spcPct val="0"/>
              </a:spcBef>
            </a:pPr>
            <a:r>
              <a:rPr lang="en-US" sz="7777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POWER BI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70904" y="-436574"/>
            <a:ext cx="4100716" cy="4114800"/>
            <a:chOff x="0" y="0"/>
            <a:chExt cx="5467622" cy="548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67622" cy="5486400"/>
            </a:xfrm>
            <a:custGeom>
              <a:avLst/>
              <a:gdLst/>
              <a:ahLst/>
              <a:cxnLst/>
              <a:rect l="l" t="t" r="r" b="b"/>
              <a:pathLst>
                <a:path w="5467622" h="5486400">
                  <a:moveTo>
                    <a:pt x="0" y="0"/>
                  </a:moveTo>
                  <a:lnTo>
                    <a:pt x="5467622" y="0"/>
                  </a:lnTo>
                  <a:lnTo>
                    <a:pt x="54676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3810422" y="3287910"/>
            <a:ext cx="4100716" cy="4114800"/>
            <a:chOff x="0" y="0"/>
            <a:chExt cx="5467622" cy="548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67622" cy="5486400"/>
            </a:xfrm>
            <a:custGeom>
              <a:avLst/>
              <a:gdLst/>
              <a:ahLst/>
              <a:cxnLst/>
              <a:rect l="l" t="t" r="r" b="b"/>
              <a:pathLst>
                <a:path w="5467622" h="5486400">
                  <a:moveTo>
                    <a:pt x="0" y="0"/>
                  </a:moveTo>
                  <a:lnTo>
                    <a:pt x="5467622" y="0"/>
                  </a:lnTo>
                  <a:lnTo>
                    <a:pt x="54676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456739" y="7197802"/>
            <a:ext cx="4100716" cy="4114800"/>
            <a:chOff x="0" y="0"/>
            <a:chExt cx="5467622" cy="548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67622" cy="5486400"/>
            </a:xfrm>
            <a:custGeom>
              <a:avLst/>
              <a:gdLst/>
              <a:ahLst/>
              <a:cxnLst/>
              <a:rect l="l" t="t" r="r" b="b"/>
              <a:pathLst>
                <a:path w="5467622" h="5486400">
                  <a:moveTo>
                    <a:pt x="0" y="0"/>
                  </a:moveTo>
                  <a:lnTo>
                    <a:pt x="5467622" y="0"/>
                  </a:lnTo>
                  <a:lnTo>
                    <a:pt x="54676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59242" y="4728422"/>
            <a:ext cx="7177998" cy="5309362"/>
            <a:chOff x="0" y="0"/>
            <a:chExt cx="109886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8866" cy="812800"/>
            </a:xfrm>
            <a:custGeom>
              <a:avLst/>
              <a:gdLst/>
              <a:ahLst/>
              <a:cxnLst/>
              <a:rect l="l" t="t" r="r" b="b"/>
              <a:pathLst>
                <a:path w="1098866" h="812800">
                  <a:moveTo>
                    <a:pt x="24807" y="0"/>
                  </a:moveTo>
                  <a:lnTo>
                    <a:pt x="1074059" y="0"/>
                  </a:lnTo>
                  <a:cubicBezTo>
                    <a:pt x="1087760" y="0"/>
                    <a:pt x="1098866" y="11106"/>
                    <a:pt x="1098866" y="24807"/>
                  </a:cubicBezTo>
                  <a:lnTo>
                    <a:pt x="1098866" y="787993"/>
                  </a:lnTo>
                  <a:cubicBezTo>
                    <a:pt x="1098866" y="801694"/>
                    <a:pt x="1087760" y="812800"/>
                    <a:pt x="1074059" y="812800"/>
                  </a:cubicBezTo>
                  <a:lnTo>
                    <a:pt x="24807" y="812800"/>
                  </a:lnTo>
                  <a:cubicBezTo>
                    <a:pt x="11106" y="812800"/>
                    <a:pt x="0" y="801694"/>
                    <a:pt x="0" y="787993"/>
                  </a:cubicBezTo>
                  <a:lnTo>
                    <a:pt x="0" y="24807"/>
                  </a:lnTo>
                  <a:cubicBezTo>
                    <a:pt x="0" y="11106"/>
                    <a:pt x="11106" y="0"/>
                    <a:pt x="24807" y="0"/>
                  </a:cubicBez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t="-145" b="-14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47805" y="6674528"/>
            <a:ext cx="7947897" cy="3163073"/>
            <a:chOff x="0" y="0"/>
            <a:chExt cx="812800" cy="323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323475"/>
            </a:xfrm>
            <a:custGeom>
              <a:avLst/>
              <a:gdLst/>
              <a:ahLst/>
              <a:cxnLst/>
              <a:rect l="l" t="t" r="r" b="b"/>
              <a:pathLst>
                <a:path w="812800" h="323475">
                  <a:moveTo>
                    <a:pt x="22404" y="0"/>
                  </a:moveTo>
                  <a:lnTo>
                    <a:pt x="790396" y="0"/>
                  </a:lnTo>
                  <a:cubicBezTo>
                    <a:pt x="796338" y="0"/>
                    <a:pt x="802037" y="2360"/>
                    <a:pt x="806238" y="6562"/>
                  </a:cubicBezTo>
                  <a:cubicBezTo>
                    <a:pt x="810440" y="10764"/>
                    <a:pt x="812800" y="16462"/>
                    <a:pt x="812800" y="22404"/>
                  </a:cubicBezTo>
                  <a:lnTo>
                    <a:pt x="812800" y="301071"/>
                  </a:lnTo>
                  <a:cubicBezTo>
                    <a:pt x="812800" y="313444"/>
                    <a:pt x="802769" y="323475"/>
                    <a:pt x="790396" y="323475"/>
                  </a:cubicBezTo>
                  <a:lnTo>
                    <a:pt x="22404" y="323475"/>
                  </a:lnTo>
                  <a:cubicBezTo>
                    <a:pt x="16462" y="323475"/>
                    <a:pt x="10764" y="321115"/>
                    <a:pt x="6562" y="316913"/>
                  </a:cubicBezTo>
                  <a:cubicBezTo>
                    <a:pt x="2360" y="312711"/>
                    <a:pt x="0" y="307013"/>
                    <a:pt x="0" y="301071"/>
                  </a:cubicBezTo>
                  <a:lnTo>
                    <a:pt x="0" y="22404"/>
                  </a:lnTo>
                  <a:cubicBezTo>
                    <a:pt x="0" y="16462"/>
                    <a:pt x="2360" y="10764"/>
                    <a:pt x="6562" y="6562"/>
                  </a:cubicBezTo>
                  <a:cubicBezTo>
                    <a:pt x="10764" y="2360"/>
                    <a:pt x="16462" y="0"/>
                    <a:pt x="22404" y="0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0" y="860935"/>
            <a:ext cx="9838091" cy="91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VISUALIZATIONS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7805" y="2092683"/>
            <a:ext cx="1448038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To effectively communicate our findings, we employed carefully </a:t>
            </a: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selected visualizations tailored to the nature of our data,</a:t>
            </a: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ensuring clear representation of trends, patterns, and key insights.</a:t>
            </a: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These visual tools provide a comprehensive view, making it easier to understand and actionable.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22664" y="5305410"/>
            <a:ext cx="6598179" cy="107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b="1" dirty="0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Comparing Countries Deaths </a:t>
            </a: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b="1" dirty="0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from Specific Range of Years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2661" y="3619479"/>
            <a:ext cx="7591160" cy="94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692" b="1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Detects Top 10 Diseases</a:t>
            </a:r>
          </a:p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692" b="1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In Specific Country in Range of Years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719606" y="-135686"/>
            <a:ext cx="4100716" cy="4114800"/>
            <a:chOff x="0" y="0"/>
            <a:chExt cx="5467622" cy="548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67622" cy="5486400"/>
            </a:xfrm>
            <a:custGeom>
              <a:avLst/>
              <a:gdLst/>
              <a:ahLst/>
              <a:cxnLst/>
              <a:rect l="l" t="t" r="r" b="b"/>
              <a:pathLst>
                <a:path w="5467622" h="5486400">
                  <a:moveTo>
                    <a:pt x="0" y="0"/>
                  </a:moveTo>
                  <a:lnTo>
                    <a:pt x="5467622" y="0"/>
                  </a:lnTo>
                  <a:lnTo>
                    <a:pt x="54676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6631E321-94DB-C5C2-9883-A0C293447E8D}"/>
              </a:ext>
            </a:extLst>
          </p:cNvPr>
          <p:cNvSpPr txBox="1"/>
          <p:nvPr/>
        </p:nvSpPr>
        <p:spPr>
          <a:xfrm>
            <a:off x="663045" y="3945880"/>
            <a:ext cx="14480381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dirty="0">
                <a:solidFill>
                  <a:srgbClr val="F57455"/>
                </a:solidFill>
                <a:latin typeface="Anca Coder Bold"/>
                <a:sym typeface="Anca Coder Bold"/>
              </a:rPr>
              <a:t>Found that Globally :</a:t>
            </a: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China is the Highest Country in Deaths.</a:t>
            </a: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Tokelau is the Lowest Country in Deaths.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012055" y="4401174"/>
            <a:ext cx="12263891" cy="3789484"/>
            <a:chOff x="0" y="0"/>
            <a:chExt cx="263046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0461" cy="812800"/>
            </a:xfrm>
            <a:custGeom>
              <a:avLst/>
              <a:gdLst/>
              <a:ahLst/>
              <a:cxnLst/>
              <a:rect l="l" t="t" r="r" b="b"/>
              <a:pathLst>
                <a:path w="2630461" h="812800">
                  <a:moveTo>
                    <a:pt x="14519" y="0"/>
                  </a:moveTo>
                  <a:lnTo>
                    <a:pt x="2615942" y="0"/>
                  </a:lnTo>
                  <a:cubicBezTo>
                    <a:pt x="2619793" y="0"/>
                    <a:pt x="2623486" y="1530"/>
                    <a:pt x="2626209" y="4253"/>
                  </a:cubicBezTo>
                  <a:cubicBezTo>
                    <a:pt x="2628932" y="6976"/>
                    <a:pt x="2630461" y="10669"/>
                    <a:pt x="2630461" y="14519"/>
                  </a:cubicBezTo>
                  <a:lnTo>
                    <a:pt x="2630461" y="798281"/>
                  </a:lnTo>
                  <a:cubicBezTo>
                    <a:pt x="2630461" y="802131"/>
                    <a:pt x="2628932" y="805824"/>
                    <a:pt x="2626209" y="808547"/>
                  </a:cubicBezTo>
                  <a:cubicBezTo>
                    <a:pt x="2623486" y="811270"/>
                    <a:pt x="2619793" y="812800"/>
                    <a:pt x="2615942" y="812800"/>
                  </a:cubicBezTo>
                  <a:lnTo>
                    <a:pt x="14519" y="812800"/>
                  </a:lnTo>
                  <a:cubicBezTo>
                    <a:pt x="10669" y="812800"/>
                    <a:pt x="6976" y="811270"/>
                    <a:pt x="4253" y="808547"/>
                  </a:cubicBezTo>
                  <a:cubicBezTo>
                    <a:pt x="1530" y="805824"/>
                    <a:pt x="0" y="802131"/>
                    <a:pt x="0" y="798281"/>
                  </a:cubicBezTo>
                  <a:lnTo>
                    <a:pt x="0" y="14519"/>
                  </a:lnTo>
                  <a:cubicBezTo>
                    <a:pt x="0" y="10669"/>
                    <a:pt x="1530" y="6976"/>
                    <a:pt x="4253" y="4253"/>
                  </a:cubicBezTo>
                  <a:cubicBezTo>
                    <a:pt x="6976" y="1530"/>
                    <a:pt x="10669" y="0"/>
                    <a:pt x="14519" y="0"/>
                  </a:cubicBez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0" y="860935"/>
            <a:ext cx="9838091" cy="91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VISUALIZATIONS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1258" y="2243050"/>
            <a:ext cx="12104688" cy="141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692" b="1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Line Chart for Continuous Type ( Date )</a:t>
            </a:r>
          </a:p>
          <a:p>
            <a:pPr algn="ctr">
              <a:lnSpc>
                <a:spcPts val="3769"/>
              </a:lnSpc>
            </a:pPr>
            <a:r>
              <a:rPr lang="en-US" sz="2692" b="1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Showing Increasing and Decreasing Deaths in Specific Range </a:t>
            </a:r>
          </a:p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692" b="1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in Chosen Country ( Egypt 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838519" y="-279684"/>
            <a:ext cx="4100716" cy="4114800"/>
            <a:chOff x="0" y="0"/>
            <a:chExt cx="5467622" cy="548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67622" cy="5486400"/>
            </a:xfrm>
            <a:custGeom>
              <a:avLst/>
              <a:gdLst/>
              <a:ahLst/>
              <a:cxnLst/>
              <a:rect l="l" t="t" r="r" b="b"/>
              <a:pathLst>
                <a:path w="5467622" h="5486400">
                  <a:moveTo>
                    <a:pt x="0" y="0"/>
                  </a:moveTo>
                  <a:lnTo>
                    <a:pt x="5467622" y="0"/>
                  </a:lnTo>
                  <a:lnTo>
                    <a:pt x="54676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897535" y="-135686"/>
            <a:ext cx="4100716" cy="4114800"/>
            <a:chOff x="0" y="0"/>
            <a:chExt cx="5467622" cy="548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67622" cy="5486400"/>
            </a:xfrm>
            <a:custGeom>
              <a:avLst/>
              <a:gdLst/>
              <a:ahLst/>
              <a:cxnLst/>
              <a:rect l="l" t="t" r="r" b="b"/>
              <a:pathLst>
                <a:path w="5467622" h="5486400">
                  <a:moveTo>
                    <a:pt x="0" y="0"/>
                  </a:moveTo>
                  <a:lnTo>
                    <a:pt x="5467622" y="0"/>
                  </a:lnTo>
                  <a:lnTo>
                    <a:pt x="54676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50211" y="2532801"/>
            <a:ext cx="14647324" cy="7014652"/>
            <a:chOff x="0" y="0"/>
            <a:chExt cx="169721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97211" cy="812800"/>
            </a:xfrm>
            <a:custGeom>
              <a:avLst/>
              <a:gdLst/>
              <a:ahLst/>
              <a:cxnLst/>
              <a:rect l="l" t="t" r="r" b="b"/>
              <a:pathLst>
                <a:path w="1697211" h="812800">
                  <a:moveTo>
                    <a:pt x="12157" y="0"/>
                  </a:moveTo>
                  <a:lnTo>
                    <a:pt x="1685054" y="0"/>
                  </a:lnTo>
                  <a:cubicBezTo>
                    <a:pt x="1688279" y="0"/>
                    <a:pt x="1691371" y="1281"/>
                    <a:pt x="1693650" y="3561"/>
                  </a:cubicBezTo>
                  <a:cubicBezTo>
                    <a:pt x="1695930" y="5840"/>
                    <a:pt x="1697211" y="8933"/>
                    <a:pt x="1697211" y="12157"/>
                  </a:cubicBezTo>
                  <a:lnTo>
                    <a:pt x="1697211" y="800643"/>
                  </a:lnTo>
                  <a:cubicBezTo>
                    <a:pt x="1697211" y="803867"/>
                    <a:pt x="1695930" y="806960"/>
                    <a:pt x="1693650" y="809239"/>
                  </a:cubicBezTo>
                  <a:cubicBezTo>
                    <a:pt x="1691371" y="811519"/>
                    <a:pt x="1688279" y="812800"/>
                    <a:pt x="1685054" y="812800"/>
                  </a:cubicBezTo>
                  <a:lnTo>
                    <a:pt x="12157" y="812800"/>
                  </a:lnTo>
                  <a:cubicBezTo>
                    <a:pt x="8933" y="812800"/>
                    <a:pt x="5840" y="811519"/>
                    <a:pt x="3561" y="809239"/>
                  </a:cubicBezTo>
                  <a:cubicBezTo>
                    <a:pt x="1281" y="806960"/>
                    <a:pt x="0" y="803867"/>
                    <a:pt x="0" y="800643"/>
                  </a:cubicBezTo>
                  <a:lnTo>
                    <a:pt x="0" y="12157"/>
                  </a:lnTo>
                  <a:cubicBezTo>
                    <a:pt x="0" y="8933"/>
                    <a:pt x="1281" y="5840"/>
                    <a:pt x="3561" y="3561"/>
                  </a:cubicBezTo>
                  <a:cubicBezTo>
                    <a:pt x="5840" y="1281"/>
                    <a:pt x="8933" y="0"/>
                    <a:pt x="12157" y="0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t="-494" b="-49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0" y="860935"/>
            <a:ext cx="9838091" cy="91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VISUALIZATIONS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897535" y="-135686"/>
            <a:ext cx="4100716" cy="4114800"/>
            <a:chOff x="0" y="0"/>
            <a:chExt cx="5467622" cy="548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67622" cy="5486400"/>
            </a:xfrm>
            <a:custGeom>
              <a:avLst/>
              <a:gdLst/>
              <a:ahLst/>
              <a:cxnLst/>
              <a:rect l="l" t="t" r="r" b="b"/>
              <a:pathLst>
                <a:path w="5467622" h="5486400">
                  <a:moveTo>
                    <a:pt x="0" y="0"/>
                  </a:moveTo>
                  <a:lnTo>
                    <a:pt x="5467622" y="0"/>
                  </a:lnTo>
                  <a:lnTo>
                    <a:pt x="54676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03500" y="3979114"/>
            <a:ext cx="17122893" cy="5801441"/>
            <a:chOff x="0" y="0"/>
            <a:chExt cx="239897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98971" cy="812800"/>
            </a:xfrm>
            <a:custGeom>
              <a:avLst/>
              <a:gdLst/>
              <a:ahLst/>
              <a:cxnLst/>
              <a:rect l="l" t="t" r="r" b="b"/>
              <a:pathLst>
                <a:path w="2398971" h="812800">
                  <a:moveTo>
                    <a:pt x="10399" y="0"/>
                  </a:moveTo>
                  <a:lnTo>
                    <a:pt x="2388572" y="0"/>
                  </a:lnTo>
                  <a:cubicBezTo>
                    <a:pt x="2391330" y="0"/>
                    <a:pt x="2393975" y="1096"/>
                    <a:pt x="2395925" y="3046"/>
                  </a:cubicBezTo>
                  <a:cubicBezTo>
                    <a:pt x="2397875" y="4996"/>
                    <a:pt x="2398971" y="7641"/>
                    <a:pt x="2398971" y="10399"/>
                  </a:cubicBezTo>
                  <a:lnTo>
                    <a:pt x="2398971" y="802401"/>
                  </a:lnTo>
                  <a:cubicBezTo>
                    <a:pt x="2398971" y="805159"/>
                    <a:pt x="2397875" y="807804"/>
                    <a:pt x="2395925" y="809754"/>
                  </a:cubicBezTo>
                  <a:cubicBezTo>
                    <a:pt x="2393975" y="811704"/>
                    <a:pt x="2391330" y="812800"/>
                    <a:pt x="2388572" y="812800"/>
                  </a:cubicBezTo>
                  <a:lnTo>
                    <a:pt x="10399" y="812800"/>
                  </a:lnTo>
                  <a:cubicBezTo>
                    <a:pt x="7641" y="812800"/>
                    <a:pt x="4996" y="811704"/>
                    <a:pt x="3046" y="809754"/>
                  </a:cubicBezTo>
                  <a:cubicBezTo>
                    <a:pt x="1096" y="807804"/>
                    <a:pt x="0" y="805159"/>
                    <a:pt x="0" y="802401"/>
                  </a:cubicBezTo>
                  <a:lnTo>
                    <a:pt x="0" y="10399"/>
                  </a:lnTo>
                  <a:cubicBezTo>
                    <a:pt x="0" y="7641"/>
                    <a:pt x="1096" y="4996"/>
                    <a:pt x="3046" y="3046"/>
                  </a:cubicBezTo>
                  <a:cubicBezTo>
                    <a:pt x="4996" y="1096"/>
                    <a:pt x="7641" y="0"/>
                    <a:pt x="10399" y="0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93" r="-9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0" y="860935"/>
            <a:ext cx="9838091" cy="91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VISUALIZATIONS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897535" y="-135686"/>
            <a:ext cx="4100716" cy="4114800"/>
            <a:chOff x="0" y="0"/>
            <a:chExt cx="5467622" cy="548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67622" cy="5486400"/>
            </a:xfrm>
            <a:custGeom>
              <a:avLst/>
              <a:gdLst/>
              <a:ahLst/>
              <a:cxnLst/>
              <a:rect l="l" t="t" r="r" b="b"/>
              <a:pathLst>
                <a:path w="5467622" h="5486400">
                  <a:moveTo>
                    <a:pt x="0" y="0"/>
                  </a:moveTo>
                  <a:lnTo>
                    <a:pt x="5467622" y="0"/>
                  </a:lnTo>
                  <a:lnTo>
                    <a:pt x="54676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0" y="860935"/>
            <a:ext cx="9838091" cy="91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VISUALIZATIONS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376983" y="2853432"/>
            <a:ext cx="8908702" cy="5470052"/>
            <a:chOff x="0" y="0"/>
            <a:chExt cx="2398971" cy="14729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8971" cy="1472997"/>
            </a:xfrm>
            <a:custGeom>
              <a:avLst/>
              <a:gdLst/>
              <a:ahLst/>
              <a:cxnLst/>
              <a:rect l="l" t="t" r="r" b="b"/>
              <a:pathLst>
                <a:path w="2398971" h="1472997">
                  <a:moveTo>
                    <a:pt x="19988" y="0"/>
                  </a:moveTo>
                  <a:lnTo>
                    <a:pt x="2378983" y="0"/>
                  </a:lnTo>
                  <a:cubicBezTo>
                    <a:pt x="2384284" y="0"/>
                    <a:pt x="2389368" y="2106"/>
                    <a:pt x="2393117" y="5854"/>
                  </a:cubicBezTo>
                  <a:cubicBezTo>
                    <a:pt x="2396865" y="9603"/>
                    <a:pt x="2398971" y="14687"/>
                    <a:pt x="2398971" y="19988"/>
                  </a:cubicBezTo>
                  <a:lnTo>
                    <a:pt x="2398971" y="1453010"/>
                  </a:lnTo>
                  <a:cubicBezTo>
                    <a:pt x="2398971" y="1458311"/>
                    <a:pt x="2396865" y="1463395"/>
                    <a:pt x="2393117" y="1467143"/>
                  </a:cubicBezTo>
                  <a:cubicBezTo>
                    <a:pt x="2389368" y="1470892"/>
                    <a:pt x="2384284" y="1472997"/>
                    <a:pt x="2378983" y="1472997"/>
                  </a:cubicBezTo>
                  <a:lnTo>
                    <a:pt x="19988" y="1472997"/>
                  </a:lnTo>
                  <a:cubicBezTo>
                    <a:pt x="8949" y="1472997"/>
                    <a:pt x="0" y="1464049"/>
                    <a:pt x="0" y="1453010"/>
                  </a:cubicBezTo>
                  <a:lnTo>
                    <a:pt x="0" y="19988"/>
                  </a:lnTo>
                  <a:cubicBezTo>
                    <a:pt x="0" y="14687"/>
                    <a:pt x="2106" y="9603"/>
                    <a:pt x="5854" y="5854"/>
                  </a:cubicBezTo>
                  <a:cubicBezTo>
                    <a:pt x="9603" y="2106"/>
                    <a:pt x="14687" y="0"/>
                    <a:pt x="19988" y="0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t="-191" b="-191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905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580644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630245" y="2062873"/>
            <a:ext cx="4818673" cy="120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129"/>
              </a:lnSpc>
            </a:pPr>
            <a:r>
              <a:rPr lang="en-US" sz="8299" b="1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Agenda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2454750" y="1535714"/>
            <a:ext cx="0" cy="1735350"/>
          </a:xfrm>
          <a:prstGeom prst="line">
            <a:avLst/>
          </a:prstGeom>
          <a:ln w="1524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643013" y="3709547"/>
            <a:ext cx="3627173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1.Introduction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43013" y="4661412"/>
            <a:ext cx="388620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2.Data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43013" y="5613277"/>
            <a:ext cx="833463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3.Data Cleaning &amp; Pre-Processing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3013" y="6565142"/>
            <a:ext cx="6217841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4.Tools &amp; Visualizations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43013" y="7517008"/>
            <a:ext cx="518160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5.Summary Statistics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43013" y="8467173"/>
            <a:ext cx="803129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6.Recommendations &amp; Future 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99538" y="-135686"/>
            <a:ext cx="5688924" cy="7354999"/>
            <a:chOff x="0" y="0"/>
            <a:chExt cx="4157060" cy="5374509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4159600" cy="5363477"/>
            </a:xfrm>
            <a:custGeom>
              <a:avLst/>
              <a:gdLst/>
              <a:ahLst/>
              <a:cxnLst/>
              <a:rect l="l" t="t" r="r" b="b"/>
              <a:pathLst>
                <a:path w="4159600" h="5363477">
                  <a:moveTo>
                    <a:pt x="4157376" y="4745951"/>
                  </a:moveTo>
                  <a:cubicBezTo>
                    <a:pt x="4155153" y="3405717"/>
                    <a:pt x="4128477" y="1593856"/>
                    <a:pt x="4128477" y="257015"/>
                  </a:cubicBezTo>
                  <a:cubicBezTo>
                    <a:pt x="4128477" y="236657"/>
                    <a:pt x="4130700" y="216299"/>
                    <a:pt x="4130700" y="199334"/>
                  </a:cubicBezTo>
                  <a:cubicBezTo>
                    <a:pt x="4128477" y="195941"/>
                    <a:pt x="4126254" y="195941"/>
                    <a:pt x="4124031" y="192548"/>
                  </a:cubicBezTo>
                  <a:cubicBezTo>
                    <a:pt x="4124031" y="192548"/>
                    <a:pt x="4121808" y="195941"/>
                    <a:pt x="4121808" y="199334"/>
                  </a:cubicBezTo>
                  <a:cubicBezTo>
                    <a:pt x="4117362" y="216299"/>
                    <a:pt x="4108470" y="216299"/>
                    <a:pt x="4099578" y="216299"/>
                  </a:cubicBezTo>
                  <a:cubicBezTo>
                    <a:pt x="4088462" y="212906"/>
                    <a:pt x="4077347" y="195941"/>
                    <a:pt x="4064010" y="202727"/>
                  </a:cubicBezTo>
                  <a:cubicBezTo>
                    <a:pt x="4059563" y="206120"/>
                    <a:pt x="4050671" y="199334"/>
                    <a:pt x="4048448" y="192548"/>
                  </a:cubicBezTo>
                  <a:cubicBezTo>
                    <a:pt x="4041779" y="178976"/>
                    <a:pt x="4032887" y="178976"/>
                    <a:pt x="4023995" y="185762"/>
                  </a:cubicBezTo>
                  <a:cubicBezTo>
                    <a:pt x="4019549" y="189155"/>
                    <a:pt x="4015103" y="185762"/>
                    <a:pt x="4010657" y="185762"/>
                  </a:cubicBezTo>
                  <a:cubicBezTo>
                    <a:pt x="4003988" y="185762"/>
                    <a:pt x="3995096" y="182369"/>
                    <a:pt x="3988426" y="178976"/>
                  </a:cubicBezTo>
                  <a:cubicBezTo>
                    <a:pt x="3986203" y="178976"/>
                    <a:pt x="3981758" y="175583"/>
                    <a:pt x="3979534" y="175583"/>
                  </a:cubicBezTo>
                  <a:cubicBezTo>
                    <a:pt x="3972865" y="172190"/>
                    <a:pt x="3966196" y="162011"/>
                    <a:pt x="3959527" y="175583"/>
                  </a:cubicBezTo>
                  <a:cubicBezTo>
                    <a:pt x="3959527" y="175583"/>
                    <a:pt x="3955081" y="175583"/>
                    <a:pt x="3952858" y="172190"/>
                  </a:cubicBezTo>
                  <a:cubicBezTo>
                    <a:pt x="3950635" y="165404"/>
                    <a:pt x="3948412" y="155225"/>
                    <a:pt x="3946189" y="148439"/>
                  </a:cubicBezTo>
                  <a:cubicBezTo>
                    <a:pt x="3941743" y="138260"/>
                    <a:pt x="3941743" y="121295"/>
                    <a:pt x="3935074" y="114509"/>
                  </a:cubicBezTo>
                  <a:cubicBezTo>
                    <a:pt x="3930628" y="111116"/>
                    <a:pt x="3928405" y="107723"/>
                    <a:pt x="3926182" y="100937"/>
                  </a:cubicBezTo>
                  <a:cubicBezTo>
                    <a:pt x="3926182" y="97544"/>
                    <a:pt x="3921736" y="94151"/>
                    <a:pt x="3921736" y="90758"/>
                  </a:cubicBezTo>
                  <a:lnTo>
                    <a:pt x="3915067" y="80579"/>
                  </a:lnTo>
                  <a:cubicBezTo>
                    <a:pt x="3912844" y="73793"/>
                    <a:pt x="3910620" y="63614"/>
                    <a:pt x="3906174" y="60221"/>
                  </a:cubicBezTo>
                  <a:cubicBezTo>
                    <a:pt x="3897283" y="50042"/>
                    <a:pt x="3895059" y="36470"/>
                    <a:pt x="3899505" y="19505"/>
                  </a:cubicBezTo>
                  <a:cubicBezTo>
                    <a:pt x="3892836" y="16112"/>
                    <a:pt x="3888390" y="9326"/>
                    <a:pt x="3881721" y="9326"/>
                  </a:cubicBezTo>
                  <a:cubicBezTo>
                    <a:pt x="3855045" y="12719"/>
                    <a:pt x="3826146" y="19505"/>
                    <a:pt x="3799469" y="22898"/>
                  </a:cubicBezTo>
                  <a:cubicBezTo>
                    <a:pt x="3795023" y="22898"/>
                    <a:pt x="3788354" y="26291"/>
                    <a:pt x="3786131" y="29684"/>
                  </a:cubicBezTo>
                  <a:cubicBezTo>
                    <a:pt x="3768347" y="46649"/>
                    <a:pt x="3750562" y="33077"/>
                    <a:pt x="3732778" y="29684"/>
                  </a:cubicBezTo>
                  <a:cubicBezTo>
                    <a:pt x="3719440" y="29684"/>
                    <a:pt x="3706102" y="19505"/>
                    <a:pt x="3692764" y="16112"/>
                  </a:cubicBezTo>
                  <a:cubicBezTo>
                    <a:pt x="3677203" y="12719"/>
                    <a:pt x="3663865" y="16112"/>
                    <a:pt x="3648304" y="12719"/>
                  </a:cubicBezTo>
                  <a:cubicBezTo>
                    <a:pt x="3646080" y="12719"/>
                    <a:pt x="3643857" y="9326"/>
                    <a:pt x="3641635" y="5933"/>
                  </a:cubicBezTo>
                  <a:cubicBezTo>
                    <a:pt x="3637188" y="0"/>
                    <a:pt x="3628296" y="1270"/>
                    <a:pt x="3623850" y="2540"/>
                  </a:cubicBezTo>
                  <a:cubicBezTo>
                    <a:pt x="3617181" y="9326"/>
                    <a:pt x="3614958" y="19505"/>
                    <a:pt x="3610512" y="29684"/>
                  </a:cubicBezTo>
                  <a:cubicBezTo>
                    <a:pt x="3599397" y="33077"/>
                    <a:pt x="3583835" y="36470"/>
                    <a:pt x="3572721" y="46649"/>
                  </a:cubicBezTo>
                  <a:cubicBezTo>
                    <a:pt x="3563828" y="53435"/>
                    <a:pt x="3559383" y="56828"/>
                    <a:pt x="3552713" y="50042"/>
                  </a:cubicBezTo>
                  <a:lnTo>
                    <a:pt x="3550490" y="53435"/>
                  </a:lnTo>
                  <a:cubicBezTo>
                    <a:pt x="3554936" y="60221"/>
                    <a:pt x="3557159" y="70400"/>
                    <a:pt x="3561605" y="77186"/>
                  </a:cubicBezTo>
                  <a:cubicBezTo>
                    <a:pt x="3554936" y="80579"/>
                    <a:pt x="3546044" y="87365"/>
                    <a:pt x="3541598" y="83972"/>
                  </a:cubicBezTo>
                  <a:cubicBezTo>
                    <a:pt x="3530483" y="80579"/>
                    <a:pt x="3526037" y="87365"/>
                    <a:pt x="3517145" y="94151"/>
                  </a:cubicBezTo>
                  <a:cubicBezTo>
                    <a:pt x="3508253" y="104330"/>
                    <a:pt x="3497138" y="111116"/>
                    <a:pt x="3488245" y="117902"/>
                  </a:cubicBezTo>
                  <a:cubicBezTo>
                    <a:pt x="3486022" y="117902"/>
                    <a:pt x="3483799" y="117902"/>
                    <a:pt x="3481576" y="114509"/>
                  </a:cubicBezTo>
                  <a:cubicBezTo>
                    <a:pt x="3479353" y="114509"/>
                    <a:pt x="3477130" y="111116"/>
                    <a:pt x="3477130" y="111116"/>
                  </a:cubicBezTo>
                  <a:cubicBezTo>
                    <a:pt x="3466015" y="117902"/>
                    <a:pt x="3454900" y="124688"/>
                    <a:pt x="3443785" y="117902"/>
                  </a:cubicBezTo>
                  <a:cubicBezTo>
                    <a:pt x="3441562" y="117902"/>
                    <a:pt x="3441562" y="121295"/>
                    <a:pt x="3439339" y="121295"/>
                  </a:cubicBezTo>
                  <a:cubicBezTo>
                    <a:pt x="3426001" y="128081"/>
                    <a:pt x="3417109" y="151832"/>
                    <a:pt x="3399324" y="151832"/>
                  </a:cubicBezTo>
                  <a:cubicBezTo>
                    <a:pt x="3385986" y="151832"/>
                    <a:pt x="3372648" y="168797"/>
                    <a:pt x="3359310" y="168797"/>
                  </a:cubicBezTo>
                  <a:cubicBezTo>
                    <a:pt x="3343748" y="172190"/>
                    <a:pt x="3330411" y="178976"/>
                    <a:pt x="3317072" y="189155"/>
                  </a:cubicBezTo>
                  <a:cubicBezTo>
                    <a:pt x="3312626" y="192548"/>
                    <a:pt x="3308180" y="192548"/>
                    <a:pt x="3305957" y="192548"/>
                  </a:cubicBezTo>
                  <a:cubicBezTo>
                    <a:pt x="3294842" y="185762"/>
                    <a:pt x="3288173" y="195941"/>
                    <a:pt x="3283727" y="206120"/>
                  </a:cubicBezTo>
                  <a:cubicBezTo>
                    <a:pt x="3272612" y="229871"/>
                    <a:pt x="3254828" y="236657"/>
                    <a:pt x="3239266" y="243443"/>
                  </a:cubicBezTo>
                  <a:cubicBezTo>
                    <a:pt x="3219259" y="250229"/>
                    <a:pt x="3199252" y="253622"/>
                    <a:pt x="3179245" y="257015"/>
                  </a:cubicBezTo>
                  <a:cubicBezTo>
                    <a:pt x="3177022" y="257015"/>
                    <a:pt x="3174799" y="267194"/>
                    <a:pt x="3170353" y="270587"/>
                  </a:cubicBezTo>
                  <a:cubicBezTo>
                    <a:pt x="3168130" y="270587"/>
                    <a:pt x="3165906" y="267194"/>
                    <a:pt x="3165906" y="267194"/>
                  </a:cubicBezTo>
                  <a:cubicBezTo>
                    <a:pt x="3154791" y="287552"/>
                    <a:pt x="3148123" y="318089"/>
                    <a:pt x="3125892" y="314696"/>
                  </a:cubicBezTo>
                  <a:lnTo>
                    <a:pt x="3123669" y="314696"/>
                  </a:lnTo>
                  <a:cubicBezTo>
                    <a:pt x="3105885" y="331661"/>
                    <a:pt x="3088100" y="324875"/>
                    <a:pt x="3072539" y="318089"/>
                  </a:cubicBezTo>
                  <a:cubicBezTo>
                    <a:pt x="3068093" y="318089"/>
                    <a:pt x="3061424" y="311303"/>
                    <a:pt x="3059201" y="304517"/>
                  </a:cubicBezTo>
                  <a:cubicBezTo>
                    <a:pt x="3052532" y="284159"/>
                    <a:pt x="3034748" y="277373"/>
                    <a:pt x="3021410" y="284159"/>
                  </a:cubicBezTo>
                  <a:cubicBezTo>
                    <a:pt x="3010295" y="290945"/>
                    <a:pt x="2999180" y="294338"/>
                    <a:pt x="2988064" y="301124"/>
                  </a:cubicBezTo>
                  <a:cubicBezTo>
                    <a:pt x="2970280" y="307910"/>
                    <a:pt x="2954719" y="311303"/>
                    <a:pt x="2936935" y="297731"/>
                  </a:cubicBezTo>
                  <a:cubicBezTo>
                    <a:pt x="2919151" y="284159"/>
                    <a:pt x="2905812" y="294338"/>
                    <a:pt x="2896921" y="324875"/>
                  </a:cubicBezTo>
                  <a:cubicBezTo>
                    <a:pt x="2890251" y="345233"/>
                    <a:pt x="2872467" y="348626"/>
                    <a:pt x="2861352" y="331661"/>
                  </a:cubicBezTo>
                  <a:cubicBezTo>
                    <a:pt x="2854683" y="321482"/>
                    <a:pt x="2850237" y="324875"/>
                    <a:pt x="2843568" y="331661"/>
                  </a:cubicBezTo>
                  <a:lnTo>
                    <a:pt x="2830230" y="352019"/>
                  </a:lnTo>
                  <a:cubicBezTo>
                    <a:pt x="2828006" y="355412"/>
                    <a:pt x="2823561" y="355412"/>
                    <a:pt x="2821338" y="355412"/>
                  </a:cubicBezTo>
                  <a:lnTo>
                    <a:pt x="2807999" y="355412"/>
                  </a:lnTo>
                  <a:cubicBezTo>
                    <a:pt x="2799107" y="355412"/>
                    <a:pt x="2790215" y="352019"/>
                    <a:pt x="2781323" y="348626"/>
                  </a:cubicBezTo>
                  <a:cubicBezTo>
                    <a:pt x="2770208" y="345233"/>
                    <a:pt x="2761316" y="335054"/>
                    <a:pt x="2750201" y="331661"/>
                  </a:cubicBezTo>
                  <a:cubicBezTo>
                    <a:pt x="2732417" y="328268"/>
                    <a:pt x="2727970" y="304517"/>
                    <a:pt x="2721301" y="287552"/>
                  </a:cubicBezTo>
                  <a:cubicBezTo>
                    <a:pt x="2716855" y="277373"/>
                    <a:pt x="2707963" y="263801"/>
                    <a:pt x="2699071" y="267194"/>
                  </a:cubicBezTo>
                  <a:cubicBezTo>
                    <a:pt x="2690179" y="273980"/>
                    <a:pt x="2681287" y="267194"/>
                    <a:pt x="2674618" y="263801"/>
                  </a:cubicBezTo>
                  <a:cubicBezTo>
                    <a:pt x="2672395" y="263801"/>
                    <a:pt x="2667949" y="260408"/>
                    <a:pt x="2665726" y="260408"/>
                  </a:cubicBezTo>
                  <a:cubicBezTo>
                    <a:pt x="2650164" y="253622"/>
                    <a:pt x="2639049" y="267194"/>
                    <a:pt x="2627934" y="284159"/>
                  </a:cubicBezTo>
                  <a:lnTo>
                    <a:pt x="2619042" y="297731"/>
                  </a:lnTo>
                  <a:cubicBezTo>
                    <a:pt x="2616819" y="301124"/>
                    <a:pt x="2616819" y="307910"/>
                    <a:pt x="2614596" y="311303"/>
                  </a:cubicBezTo>
                  <a:cubicBezTo>
                    <a:pt x="2601258" y="328268"/>
                    <a:pt x="2587920" y="321482"/>
                    <a:pt x="2572359" y="311303"/>
                  </a:cubicBezTo>
                  <a:cubicBezTo>
                    <a:pt x="2559020" y="301124"/>
                    <a:pt x="2543459" y="311303"/>
                    <a:pt x="2539013" y="331661"/>
                  </a:cubicBezTo>
                  <a:cubicBezTo>
                    <a:pt x="2536790" y="345233"/>
                    <a:pt x="2534567" y="355412"/>
                    <a:pt x="2523452" y="362198"/>
                  </a:cubicBezTo>
                  <a:cubicBezTo>
                    <a:pt x="2512337" y="372377"/>
                    <a:pt x="2498999" y="379163"/>
                    <a:pt x="2496776" y="402914"/>
                  </a:cubicBezTo>
                  <a:cubicBezTo>
                    <a:pt x="2496776" y="406307"/>
                    <a:pt x="2494553" y="409700"/>
                    <a:pt x="2492329" y="409700"/>
                  </a:cubicBezTo>
                  <a:cubicBezTo>
                    <a:pt x="2485661" y="413093"/>
                    <a:pt x="2481214" y="416486"/>
                    <a:pt x="2474546" y="419879"/>
                  </a:cubicBezTo>
                  <a:lnTo>
                    <a:pt x="2454538" y="419879"/>
                  </a:lnTo>
                  <a:cubicBezTo>
                    <a:pt x="2441200" y="416486"/>
                    <a:pt x="2427862" y="409700"/>
                    <a:pt x="2414524" y="406307"/>
                  </a:cubicBezTo>
                  <a:cubicBezTo>
                    <a:pt x="2398963" y="402914"/>
                    <a:pt x="2385624" y="416486"/>
                    <a:pt x="2370063" y="419879"/>
                  </a:cubicBezTo>
                  <a:lnTo>
                    <a:pt x="2367840" y="423272"/>
                  </a:lnTo>
                  <a:cubicBezTo>
                    <a:pt x="2363394" y="433451"/>
                    <a:pt x="2356725" y="430058"/>
                    <a:pt x="2352279" y="423272"/>
                  </a:cubicBezTo>
                  <a:cubicBezTo>
                    <a:pt x="2343387" y="409700"/>
                    <a:pt x="2327826" y="406307"/>
                    <a:pt x="2316710" y="413093"/>
                  </a:cubicBezTo>
                  <a:cubicBezTo>
                    <a:pt x="2303372" y="423272"/>
                    <a:pt x="2290034" y="430058"/>
                    <a:pt x="2276696" y="436844"/>
                  </a:cubicBezTo>
                  <a:cubicBezTo>
                    <a:pt x="2272250" y="436844"/>
                    <a:pt x="2267804" y="433451"/>
                    <a:pt x="2265581" y="433451"/>
                  </a:cubicBezTo>
                  <a:cubicBezTo>
                    <a:pt x="2261135" y="433451"/>
                    <a:pt x="2254466" y="430058"/>
                    <a:pt x="2252243" y="433451"/>
                  </a:cubicBezTo>
                  <a:cubicBezTo>
                    <a:pt x="2234458" y="453809"/>
                    <a:pt x="2216674" y="447023"/>
                    <a:pt x="2201113" y="433451"/>
                  </a:cubicBezTo>
                  <a:cubicBezTo>
                    <a:pt x="2192221" y="426665"/>
                    <a:pt x="2178883" y="419879"/>
                    <a:pt x="2174437" y="399521"/>
                  </a:cubicBezTo>
                  <a:cubicBezTo>
                    <a:pt x="2172214" y="385949"/>
                    <a:pt x="2163322" y="372377"/>
                    <a:pt x="2156653" y="362198"/>
                  </a:cubicBezTo>
                  <a:cubicBezTo>
                    <a:pt x="2145537" y="345233"/>
                    <a:pt x="2134422" y="321482"/>
                    <a:pt x="2114415" y="321482"/>
                  </a:cubicBezTo>
                  <a:cubicBezTo>
                    <a:pt x="2109969" y="321482"/>
                    <a:pt x="2105523" y="307910"/>
                    <a:pt x="2103300" y="311303"/>
                  </a:cubicBezTo>
                  <a:cubicBezTo>
                    <a:pt x="2094408" y="314696"/>
                    <a:pt x="2094408" y="307910"/>
                    <a:pt x="2089962" y="301124"/>
                  </a:cubicBezTo>
                  <a:cubicBezTo>
                    <a:pt x="2085516" y="294338"/>
                    <a:pt x="2078847" y="287552"/>
                    <a:pt x="2074401" y="277373"/>
                  </a:cubicBezTo>
                  <a:cubicBezTo>
                    <a:pt x="2067732" y="263801"/>
                    <a:pt x="2061062" y="246836"/>
                    <a:pt x="2054393" y="233264"/>
                  </a:cubicBezTo>
                  <a:cubicBezTo>
                    <a:pt x="2047724" y="219692"/>
                    <a:pt x="2043278" y="202727"/>
                    <a:pt x="2036609" y="189155"/>
                  </a:cubicBezTo>
                  <a:cubicBezTo>
                    <a:pt x="2034386" y="185762"/>
                    <a:pt x="2027717" y="182369"/>
                    <a:pt x="2025494" y="185762"/>
                  </a:cubicBezTo>
                  <a:lnTo>
                    <a:pt x="1998818" y="206120"/>
                  </a:lnTo>
                  <a:cubicBezTo>
                    <a:pt x="1994372" y="209513"/>
                    <a:pt x="1992149" y="216299"/>
                    <a:pt x="1989926" y="223085"/>
                  </a:cubicBezTo>
                  <a:lnTo>
                    <a:pt x="1987703" y="219692"/>
                  </a:lnTo>
                  <a:cubicBezTo>
                    <a:pt x="1989926" y="209513"/>
                    <a:pt x="1992149" y="199334"/>
                    <a:pt x="1994372" y="195941"/>
                  </a:cubicBezTo>
                  <a:lnTo>
                    <a:pt x="1967695" y="185762"/>
                  </a:lnTo>
                  <a:cubicBezTo>
                    <a:pt x="1961026" y="182369"/>
                    <a:pt x="1949911" y="182369"/>
                    <a:pt x="1945465" y="182369"/>
                  </a:cubicBezTo>
                  <a:lnTo>
                    <a:pt x="1909897" y="182369"/>
                  </a:lnTo>
                  <a:cubicBezTo>
                    <a:pt x="1896558" y="182369"/>
                    <a:pt x="1885443" y="178976"/>
                    <a:pt x="1872105" y="182369"/>
                  </a:cubicBezTo>
                  <a:cubicBezTo>
                    <a:pt x="1863213" y="185762"/>
                    <a:pt x="1856544" y="178976"/>
                    <a:pt x="1849875" y="172190"/>
                  </a:cubicBezTo>
                  <a:cubicBezTo>
                    <a:pt x="1832091" y="151832"/>
                    <a:pt x="1814307" y="128081"/>
                    <a:pt x="1789853" y="138260"/>
                  </a:cubicBezTo>
                  <a:cubicBezTo>
                    <a:pt x="1787630" y="138260"/>
                    <a:pt x="1783184" y="134867"/>
                    <a:pt x="1780961" y="131474"/>
                  </a:cubicBezTo>
                  <a:cubicBezTo>
                    <a:pt x="1774292" y="128081"/>
                    <a:pt x="1769846" y="121295"/>
                    <a:pt x="1760954" y="114509"/>
                  </a:cubicBezTo>
                  <a:cubicBezTo>
                    <a:pt x="1760954" y="124688"/>
                    <a:pt x="1760954" y="128081"/>
                    <a:pt x="1763177" y="134867"/>
                  </a:cubicBezTo>
                  <a:cubicBezTo>
                    <a:pt x="1758731" y="141653"/>
                    <a:pt x="1756508" y="138260"/>
                    <a:pt x="1754285" y="134867"/>
                  </a:cubicBezTo>
                  <a:cubicBezTo>
                    <a:pt x="1752062" y="138260"/>
                    <a:pt x="1749839" y="145046"/>
                    <a:pt x="1747616" y="145046"/>
                  </a:cubicBezTo>
                  <a:cubicBezTo>
                    <a:pt x="1736500" y="151832"/>
                    <a:pt x="1725385" y="155225"/>
                    <a:pt x="1714270" y="162011"/>
                  </a:cubicBezTo>
                  <a:cubicBezTo>
                    <a:pt x="1709824" y="165404"/>
                    <a:pt x="1705378" y="168797"/>
                    <a:pt x="1703155" y="172190"/>
                  </a:cubicBezTo>
                  <a:cubicBezTo>
                    <a:pt x="1694263" y="182369"/>
                    <a:pt x="1687594" y="199334"/>
                    <a:pt x="1672033" y="195941"/>
                  </a:cubicBezTo>
                  <a:cubicBezTo>
                    <a:pt x="1669810" y="195941"/>
                    <a:pt x="1665364" y="202727"/>
                    <a:pt x="1660918" y="202727"/>
                  </a:cubicBezTo>
                  <a:cubicBezTo>
                    <a:pt x="1656472" y="206120"/>
                    <a:pt x="1649802" y="206120"/>
                    <a:pt x="1645356" y="209513"/>
                  </a:cubicBezTo>
                  <a:lnTo>
                    <a:pt x="1640911" y="209513"/>
                  </a:lnTo>
                  <a:cubicBezTo>
                    <a:pt x="1627572" y="216299"/>
                    <a:pt x="1616457" y="223085"/>
                    <a:pt x="1603119" y="226478"/>
                  </a:cubicBezTo>
                  <a:lnTo>
                    <a:pt x="1594227" y="226478"/>
                  </a:lnTo>
                  <a:cubicBezTo>
                    <a:pt x="1583112" y="226478"/>
                    <a:pt x="1574220" y="223085"/>
                    <a:pt x="1563105" y="223085"/>
                  </a:cubicBezTo>
                  <a:cubicBezTo>
                    <a:pt x="1551989" y="223085"/>
                    <a:pt x="1540874" y="229871"/>
                    <a:pt x="1529759" y="229871"/>
                  </a:cubicBezTo>
                  <a:cubicBezTo>
                    <a:pt x="1516421" y="229871"/>
                    <a:pt x="1500860" y="229871"/>
                    <a:pt x="1489745" y="216299"/>
                  </a:cubicBezTo>
                  <a:cubicBezTo>
                    <a:pt x="1487522" y="212906"/>
                    <a:pt x="1480852" y="212906"/>
                    <a:pt x="1476407" y="216299"/>
                  </a:cubicBezTo>
                  <a:cubicBezTo>
                    <a:pt x="1460845" y="219692"/>
                    <a:pt x="1445284" y="223085"/>
                    <a:pt x="1431946" y="229871"/>
                  </a:cubicBezTo>
                  <a:cubicBezTo>
                    <a:pt x="1418608" y="236657"/>
                    <a:pt x="1411939" y="229871"/>
                    <a:pt x="1407493" y="212906"/>
                  </a:cubicBezTo>
                  <a:cubicBezTo>
                    <a:pt x="1405270" y="206120"/>
                    <a:pt x="1400824" y="199334"/>
                    <a:pt x="1396377" y="192548"/>
                  </a:cubicBezTo>
                  <a:cubicBezTo>
                    <a:pt x="1389708" y="185762"/>
                    <a:pt x="1383039" y="175583"/>
                    <a:pt x="1376370" y="175583"/>
                  </a:cubicBezTo>
                  <a:cubicBezTo>
                    <a:pt x="1360809" y="175583"/>
                    <a:pt x="1351917" y="162011"/>
                    <a:pt x="1340802" y="151832"/>
                  </a:cubicBezTo>
                  <a:cubicBezTo>
                    <a:pt x="1323018" y="134867"/>
                    <a:pt x="1307456" y="114509"/>
                    <a:pt x="1285226" y="117902"/>
                  </a:cubicBezTo>
                  <a:lnTo>
                    <a:pt x="1285226" y="100937"/>
                  </a:lnTo>
                  <a:cubicBezTo>
                    <a:pt x="1289672" y="100937"/>
                    <a:pt x="1294118" y="100937"/>
                    <a:pt x="1298564" y="97544"/>
                  </a:cubicBezTo>
                  <a:cubicBezTo>
                    <a:pt x="1291895" y="90758"/>
                    <a:pt x="1291895" y="80579"/>
                    <a:pt x="1287449" y="73793"/>
                  </a:cubicBezTo>
                  <a:cubicBezTo>
                    <a:pt x="1278557" y="63614"/>
                    <a:pt x="1269665" y="60221"/>
                    <a:pt x="1260773" y="53435"/>
                  </a:cubicBezTo>
                  <a:cubicBezTo>
                    <a:pt x="1254104" y="50042"/>
                    <a:pt x="1245212" y="50042"/>
                    <a:pt x="1249658" y="67007"/>
                  </a:cubicBezTo>
                  <a:cubicBezTo>
                    <a:pt x="1238543" y="70400"/>
                    <a:pt x="1229650" y="70400"/>
                    <a:pt x="1225204" y="77186"/>
                  </a:cubicBezTo>
                  <a:cubicBezTo>
                    <a:pt x="1216312" y="87365"/>
                    <a:pt x="1207420" y="80579"/>
                    <a:pt x="1200751" y="73793"/>
                  </a:cubicBezTo>
                  <a:cubicBezTo>
                    <a:pt x="1196305" y="70400"/>
                    <a:pt x="1191859" y="67007"/>
                    <a:pt x="1187413" y="70400"/>
                  </a:cubicBezTo>
                  <a:cubicBezTo>
                    <a:pt x="1160737" y="90758"/>
                    <a:pt x="1134060" y="80579"/>
                    <a:pt x="1107384" y="80579"/>
                  </a:cubicBezTo>
                  <a:cubicBezTo>
                    <a:pt x="1102938" y="80579"/>
                    <a:pt x="1098492" y="77186"/>
                    <a:pt x="1091823" y="77186"/>
                  </a:cubicBezTo>
                  <a:cubicBezTo>
                    <a:pt x="1082931" y="73793"/>
                    <a:pt x="1076262" y="67007"/>
                    <a:pt x="1067370" y="63614"/>
                  </a:cubicBezTo>
                  <a:cubicBezTo>
                    <a:pt x="1058477" y="60221"/>
                    <a:pt x="1047362" y="56828"/>
                    <a:pt x="1038470" y="53435"/>
                  </a:cubicBezTo>
                  <a:lnTo>
                    <a:pt x="1031801" y="53435"/>
                  </a:lnTo>
                  <a:cubicBezTo>
                    <a:pt x="1016240" y="53435"/>
                    <a:pt x="1000679" y="56828"/>
                    <a:pt x="987341" y="56828"/>
                  </a:cubicBezTo>
                  <a:cubicBezTo>
                    <a:pt x="976226" y="56828"/>
                    <a:pt x="965110" y="50042"/>
                    <a:pt x="951772" y="46649"/>
                  </a:cubicBezTo>
                  <a:cubicBezTo>
                    <a:pt x="949549" y="19505"/>
                    <a:pt x="931765" y="26291"/>
                    <a:pt x="920650" y="12719"/>
                  </a:cubicBezTo>
                  <a:cubicBezTo>
                    <a:pt x="918427" y="9326"/>
                    <a:pt x="913981" y="12719"/>
                    <a:pt x="911758" y="12719"/>
                  </a:cubicBezTo>
                  <a:cubicBezTo>
                    <a:pt x="898420" y="9326"/>
                    <a:pt x="889527" y="19505"/>
                    <a:pt x="885081" y="36470"/>
                  </a:cubicBezTo>
                  <a:cubicBezTo>
                    <a:pt x="878412" y="53435"/>
                    <a:pt x="860628" y="60221"/>
                    <a:pt x="867297" y="87365"/>
                  </a:cubicBezTo>
                  <a:cubicBezTo>
                    <a:pt x="869520" y="90758"/>
                    <a:pt x="873966" y="94151"/>
                    <a:pt x="876189" y="100937"/>
                  </a:cubicBezTo>
                  <a:cubicBezTo>
                    <a:pt x="876189" y="111116"/>
                    <a:pt x="873966" y="117902"/>
                    <a:pt x="867297" y="114509"/>
                  </a:cubicBezTo>
                  <a:cubicBezTo>
                    <a:pt x="865074" y="114509"/>
                    <a:pt x="862851" y="121295"/>
                    <a:pt x="860628" y="124688"/>
                  </a:cubicBezTo>
                  <a:cubicBezTo>
                    <a:pt x="858405" y="128081"/>
                    <a:pt x="858405" y="134867"/>
                    <a:pt x="856182" y="134867"/>
                  </a:cubicBezTo>
                  <a:cubicBezTo>
                    <a:pt x="842844" y="141653"/>
                    <a:pt x="833952" y="158618"/>
                    <a:pt x="818391" y="155225"/>
                  </a:cubicBezTo>
                  <a:lnTo>
                    <a:pt x="813944" y="155225"/>
                  </a:lnTo>
                  <a:cubicBezTo>
                    <a:pt x="800606" y="172190"/>
                    <a:pt x="787268" y="168797"/>
                    <a:pt x="771707" y="165404"/>
                  </a:cubicBezTo>
                  <a:cubicBezTo>
                    <a:pt x="765038" y="162011"/>
                    <a:pt x="756146" y="165404"/>
                    <a:pt x="747254" y="165404"/>
                  </a:cubicBezTo>
                  <a:cubicBezTo>
                    <a:pt x="740585" y="165404"/>
                    <a:pt x="733916" y="165404"/>
                    <a:pt x="727247" y="158618"/>
                  </a:cubicBezTo>
                  <a:cubicBezTo>
                    <a:pt x="718354" y="151832"/>
                    <a:pt x="709462" y="141653"/>
                    <a:pt x="700570" y="134867"/>
                  </a:cubicBezTo>
                  <a:cubicBezTo>
                    <a:pt x="691678" y="128081"/>
                    <a:pt x="680563" y="128081"/>
                    <a:pt x="680563" y="104330"/>
                  </a:cubicBezTo>
                  <a:cubicBezTo>
                    <a:pt x="680563" y="100937"/>
                    <a:pt x="676117" y="97544"/>
                    <a:pt x="676117" y="94151"/>
                  </a:cubicBezTo>
                  <a:cubicBezTo>
                    <a:pt x="660556" y="114509"/>
                    <a:pt x="647218" y="131474"/>
                    <a:pt x="633879" y="148439"/>
                  </a:cubicBezTo>
                  <a:cubicBezTo>
                    <a:pt x="627210" y="158618"/>
                    <a:pt x="618318" y="172190"/>
                    <a:pt x="622764" y="189155"/>
                  </a:cubicBezTo>
                  <a:cubicBezTo>
                    <a:pt x="622764" y="192548"/>
                    <a:pt x="620541" y="195941"/>
                    <a:pt x="620541" y="199334"/>
                  </a:cubicBezTo>
                  <a:cubicBezTo>
                    <a:pt x="618318" y="206120"/>
                    <a:pt x="616095" y="212906"/>
                    <a:pt x="611649" y="216299"/>
                  </a:cubicBezTo>
                  <a:cubicBezTo>
                    <a:pt x="607203" y="226478"/>
                    <a:pt x="602757" y="236657"/>
                    <a:pt x="598311" y="250229"/>
                  </a:cubicBezTo>
                  <a:lnTo>
                    <a:pt x="584973" y="270587"/>
                  </a:lnTo>
                  <a:cubicBezTo>
                    <a:pt x="580527" y="280766"/>
                    <a:pt x="576081" y="290945"/>
                    <a:pt x="569412" y="297731"/>
                  </a:cubicBezTo>
                  <a:cubicBezTo>
                    <a:pt x="553850" y="318089"/>
                    <a:pt x="538289" y="338447"/>
                    <a:pt x="520505" y="358805"/>
                  </a:cubicBezTo>
                  <a:cubicBezTo>
                    <a:pt x="511613" y="372377"/>
                    <a:pt x="500498" y="382556"/>
                    <a:pt x="491606" y="396128"/>
                  </a:cubicBezTo>
                  <a:cubicBezTo>
                    <a:pt x="476045" y="416486"/>
                    <a:pt x="458260" y="433451"/>
                    <a:pt x="449368" y="463988"/>
                  </a:cubicBezTo>
                  <a:cubicBezTo>
                    <a:pt x="449368" y="467381"/>
                    <a:pt x="444922" y="470774"/>
                    <a:pt x="442699" y="474167"/>
                  </a:cubicBezTo>
                  <a:cubicBezTo>
                    <a:pt x="431584" y="487739"/>
                    <a:pt x="413800" y="487739"/>
                    <a:pt x="413800" y="514883"/>
                  </a:cubicBezTo>
                  <a:cubicBezTo>
                    <a:pt x="396016" y="514883"/>
                    <a:pt x="387123" y="535241"/>
                    <a:pt x="378231" y="552206"/>
                  </a:cubicBezTo>
                  <a:cubicBezTo>
                    <a:pt x="371562" y="565778"/>
                    <a:pt x="364893" y="582743"/>
                    <a:pt x="356001" y="592922"/>
                  </a:cubicBezTo>
                  <a:cubicBezTo>
                    <a:pt x="347109" y="599708"/>
                    <a:pt x="335994" y="596315"/>
                    <a:pt x="324879" y="596315"/>
                  </a:cubicBezTo>
                  <a:cubicBezTo>
                    <a:pt x="320433" y="596315"/>
                    <a:pt x="315987" y="596315"/>
                    <a:pt x="315987" y="599708"/>
                  </a:cubicBezTo>
                  <a:cubicBezTo>
                    <a:pt x="307094" y="613280"/>
                    <a:pt x="295979" y="623459"/>
                    <a:pt x="289310" y="640424"/>
                  </a:cubicBezTo>
                  <a:cubicBezTo>
                    <a:pt x="282641" y="657389"/>
                    <a:pt x="275972" y="667568"/>
                    <a:pt x="264857" y="670961"/>
                  </a:cubicBezTo>
                  <a:cubicBezTo>
                    <a:pt x="253742" y="674354"/>
                    <a:pt x="242627" y="691319"/>
                    <a:pt x="227066" y="681140"/>
                  </a:cubicBezTo>
                  <a:cubicBezTo>
                    <a:pt x="213727" y="674354"/>
                    <a:pt x="198166" y="681140"/>
                    <a:pt x="189274" y="667568"/>
                  </a:cubicBezTo>
                  <a:cubicBezTo>
                    <a:pt x="171490" y="670961"/>
                    <a:pt x="158152" y="677747"/>
                    <a:pt x="142591" y="681140"/>
                  </a:cubicBezTo>
                  <a:cubicBezTo>
                    <a:pt x="124806" y="687926"/>
                    <a:pt x="104799" y="684533"/>
                    <a:pt x="89238" y="704891"/>
                  </a:cubicBezTo>
                  <a:cubicBezTo>
                    <a:pt x="75900" y="721856"/>
                    <a:pt x="64785" y="738821"/>
                    <a:pt x="44777" y="735428"/>
                  </a:cubicBezTo>
                  <a:cubicBezTo>
                    <a:pt x="47000" y="755786"/>
                    <a:pt x="49223" y="772751"/>
                    <a:pt x="51446" y="793109"/>
                  </a:cubicBezTo>
                  <a:cubicBezTo>
                    <a:pt x="55892" y="847396"/>
                    <a:pt x="60339" y="901684"/>
                    <a:pt x="62562" y="955972"/>
                  </a:cubicBezTo>
                  <a:cubicBezTo>
                    <a:pt x="69231" y="1023832"/>
                    <a:pt x="71454" y="1088299"/>
                    <a:pt x="67008" y="1152766"/>
                  </a:cubicBezTo>
                  <a:cubicBezTo>
                    <a:pt x="62562" y="1244377"/>
                    <a:pt x="42554" y="4379507"/>
                    <a:pt x="22547" y="4464332"/>
                  </a:cubicBezTo>
                  <a:lnTo>
                    <a:pt x="2540" y="4535585"/>
                  </a:lnTo>
                  <a:cubicBezTo>
                    <a:pt x="0" y="4552550"/>
                    <a:pt x="4763" y="4562729"/>
                    <a:pt x="15878" y="4566122"/>
                  </a:cubicBezTo>
                  <a:cubicBezTo>
                    <a:pt x="29216" y="4569516"/>
                    <a:pt x="33662" y="4583087"/>
                    <a:pt x="38108" y="4600052"/>
                  </a:cubicBezTo>
                  <a:cubicBezTo>
                    <a:pt x="42554" y="4627196"/>
                    <a:pt x="35885" y="4654340"/>
                    <a:pt x="44777" y="4681484"/>
                  </a:cubicBezTo>
                  <a:cubicBezTo>
                    <a:pt x="49223" y="4695056"/>
                    <a:pt x="44777" y="4718807"/>
                    <a:pt x="42554" y="4739165"/>
                  </a:cubicBezTo>
                  <a:cubicBezTo>
                    <a:pt x="40331" y="4766309"/>
                    <a:pt x="44777" y="4793453"/>
                    <a:pt x="51446" y="4817204"/>
                  </a:cubicBezTo>
                  <a:cubicBezTo>
                    <a:pt x="67008" y="4857920"/>
                    <a:pt x="69231" y="4905422"/>
                    <a:pt x="69231" y="4949531"/>
                  </a:cubicBezTo>
                  <a:cubicBezTo>
                    <a:pt x="69231" y="4959710"/>
                    <a:pt x="71454" y="4969889"/>
                    <a:pt x="73677" y="4976675"/>
                  </a:cubicBezTo>
                  <a:cubicBezTo>
                    <a:pt x="78123" y="4983461"/>
                    <a:pt x="87015" y="4990247"/>
                    <a:pt x="95907" y="4993640"/>
                  </a:cubicBezTo>
                  <a:lnTo>
                    <a:pt x="149260" y="5034356"/>
                  </a:lnTo>
                  <a:cubicBezTo>
                    <a:pt x="173713" y="5054714"/>
                    <a:pt x="193720" y="5051321"/>
                    <a:pt x="215950" y="5027570"/>
                  </a:cubicBezTo>
                  <a:cubicBezTo>
                    <a:pt x="218173" y="5024177"/>
                    <a:pt x="224843" y="5020784"/>
                    <a:pt x="227066" y="5020784"/>
                  </a:cubicBezTo>
                  <a:cubicBezTo>
                    <a:pt x="242627" y="5024177"/>
                    <a:pt x="258188" y="5024177"/>
                    <a:pt x="271526" y="5044535"/>
                  </a:cubicBezTo>
                  <a:cubicBezTo>
                    <a:pt x="287087" y="5064893"/>
                    <a:pt x="309318" y="5078465"/>
                    <a:pt x="327102" y="5095430"/>
                  </a:cubicBezTo>
                  <a:cubicBezTo>
                    <a:pt x="338217" y="5105609"/>
                    <a:pt x="351555" y="5119181"/>
                    <a:pt x="358224" y="5132753"/>
                  </a:cubicBezTo>
                  <a:cubicBezTo>
                    <a:pt x="362670" y="5139538"/>
                    <a:pt x="367116" y="5146325"/>
                    <a:pt x="371562" y="5149718"/>
                  </a:cubicBezTo>
                  <a:cubicBezTo>
                    <a:pt x="396016" y="5163290"/>
                    <a:pt x="409354" y="5197220"/>
                    <a:pt x="424915" y="5224364"/>
                  </a:cubicBezTo>
                  <a:cubicBezTo>
                    <a:pt x="438253" y="5248115"/>
                    <a:pt x="456037" y="5261687"/>
                    <a:pt x="476045" y="5265080"/>
                  </a:cubicBezTo>
                  <a:cubicBezTo>
                    <a:pt x="498275" y="5271866"/>
                    <a:pt x="520505" y="5275258"/>
                    <a:pt x="542735" y="5282045"/>
                  </a:cubicBezTo>
                  <a:cubicBezTo>
                    <a:pt x="551627" y="5285438"/>
                    <a:pt x="562743" y="5288831"/>
                    <a:pt x="571635" y="5295617"/>
                  </a:cubicBezTo>
                  <a:cubicBezTo>
                    <a:pt x="582750" y="5302403"/>
                    <a:pt x="593865" y="5302403"/>
                    <a:pt x="602757" y="5312582"/>
                  </a:cubicBezTo>
                  <a:cubicBezTo>
                    <a:pt x="616095" y="5329547"/>
                    <a:pt x="629433" y="5339726"/>
                    <a:pt x="647218" y="5332940"/>
                  </a:cubicBezTo>
                  <a:cubicBezTo>
                    <a:pt x="653887" y="5329547"/>
                    <a:pt x="662779" y="5336333"/>
                    <a:pt x="669448" y="5339726"/>
                  </a:cubicBezTo>
                  <a:cubicBezTo>
                    <a:pt x="671671" y="5339726"/>
                    <a:pt x="673894" y="5343119"/>
                    <a:pt x="676117" y="5343119"/>
                  </a:cubicBezTo>
                  <a:cubicBezTo>
                    <a:pt x="700570" y="5346512"/>
                    <a:pt x="722800" y="5339726"/>
                    <a:pt x="745031" y="5332940"/>
                  </a:cubicBezTo>
                  <a:cubicBezTo>
                    <a:pt x="753923" y="5329547"/>
                    <a:pt x="762815" y="5326153"/>
                    <a:pt x="771707" y="5319368"/>
                  </a:cubicBezTo>
                  <a:cubicBezTo>
                    <a:pt x="796160" y="5302403"/>
                    <a:pt x="820614" y="5285438"/>
                    <a:pt x="842844" y="5265080"/>
                  </a:cubicBezTo>
                  <a:cubicBezTo>
                    <a:pt x="858405" y="5251508"/>
                    <a:pt x="873966" y="5237936"/>
                    <a:pt x="891750" y="5251508"/>
                  </a:cubicBezTo>
                  <a:lnTo>
                    <a:pt x="900643" y="5251508"/>
                  </a:lnTo>
                  <a:cubicBezTo>
                    <a:pt x="916204" y="5251508"/>
                    <a:pt x="931765" y="5248115"/>
                    <a:pt x="945103" y="5244722"/>
                  </a:cubicBezTo>
                  <a:cubicBezTo>
                    <a:pt x="947326" y="5244722"/>
                    <a:pt x="951772" y="5244722"/>
                    <a:pt x="951772" y="5241329"/>
                  </a:cubicBezTo>
                  <a:cubicBezTo>
                    <a:pt x="958441" y="5227757"/>
                    <a:pt x="969556" y="5227757"/>
                    <a:pt x="980671" y="5224364"/>
                  </a:cubicBezTo>
                  <a:cubicBezTo>
                    <a:pt x="998456" y="5220971"/>
                    <a:pt x="1016240" y="5220971"/>
                    <a:pt x="1029578" y="5204006"/>
                  </a:cubicBezTo>
                  <a:cubicBezTo>
                    <a:pt x="1042916" y="5190433"/>
                    <a:pt x="1056254" y="5187041"/>
                    <a:pt x="1071816" y="5183648"/>
                  </a:cubicBezTo>
                  <a:cubicBezTo>
                    <a:pt x="1074039" y="5183648"/>
                    <a:pt x="1078485" y="5180255"/>
                    <a:pt x="1080708" y="5180255"/>
                  </a:cubicBezTo>
                  <a:cubicBezTo>
                    <a:pt x="1091823" y="5176862"/>
                    <a:pt x="1102938" y="5166683"/>
                    <a:pt x="1111830" y="5170076"/>
                  </a:cubicBezTo>
                  <a:cubicBezTo>
                    <a:pt x="1131837" y="5176862"/>
                    <a:pt x="1140729" y="5166683"/>
                    <a:pt x="1154068" y="5139538"/>
                  </a:cubicBezTo>
                  <a:cubicBezTo>
                    <a:pt x="1156291" y="5132753"/>
                    <a:pt x="1162960" y="5129360"/>
                    <a:pt x="1167406" y="5125967"/>
                  </a:cubicBezTo>
                  <a:cubicBezTo>
                    <a:pt x="1178521" y="5122574"/>
                    <a:pt x="1189636" y="5125967"/>
                    <a:pt x="1200751" y="5122574"/>
                  </a:cubicBezTo>
                  <a:cubicBezTo>
                    <a:pt x="1207420" y="5122574"/>
                    <a:pt x="1214089" y="5112395"/>
                    <a:pt x="1218535" y="5112395"/>
                  </a:cubicBezTo>
                  <a:cubicBezTo>
                    <a:pt x="1236320" y="5115788"/>
                    <a:pt x="1256327" y="5105609"/>
                    <a:pt x="1271888" y="5122574"/>
                  </a:cubicBezTo>
                  <a:cubicBezTo>
                    <a:pt x="1274111" y="5125967"/>
                    <a:pt x="1278557" y="5125967"/>
                    <a:pt x="1283003" y="5125967"/>
                  </a:cubicBezTo>
                  <a:cubicBezTo>
                    <a:pt x="1311903" y="5129360"/>
                    <a:pt x="1336356" y="5142932"/>
                    <a:pt x="1356363" y="5170076"/>
                  </a:cubicBezTo>
                  <a:cubicBezTo>
                    <a:pt x="1363032" y="5180255"/>
                    <a:pt x="1371924" y="5187041"/>
                    <a:pt x="1378593" y="5193827"/>
                  </a:cubicBezTo>
                  <a:cubicBezTo>
                    <a:pt x="1385262" y="5200613"/>
                    <a:pt x="1394154" y="5200613"/>
                    <a:pt x="1400824" y="5204006"/>
                  </a:cubicBezTo>
                  <a:cubicBezTo>
                    <a:pt x="1407493" y="5207399"/>
                    <a:pt x="1411939" y="5210792"/>
                    <a:pt x="1418608" y="5210792"/>
                  </a:cubicBezTo>
                  <a:cubicBezTo>
                    <a:pt x="1429723" y="5210792"/>
                    <a:pt x="1438615" y="5217578"/>
                    <a:pt x="1445284" y="5231150"/>
                  </a:cubicBezTo>
                  <a:cubicBezTo>
                    <a:pt x="1447507" y="5234543"/>
                    <a:pt x="1449730" y="5237936"/>
                    <a:pt x="1451953" y="5244722"/>
                  </a:cubicBezTo>
                  <a:cubicBezTo>
                    <a:pt x="1449730" y="5254901"/>
                    <a:pt x="1463068" y="5282045"/>
                    <a:pt x="1471960" y="5282045"/>
                  </a:cubicBezTo>
                  <a:cubicBezTo>
                    <a:pt x="1487522" y="5282045"/>
                    <a:pt x="1503083" y="5288831"/>
                    <a:pt x="1516421" y="5305796"/>
                  </a:cubicBezTo>
                  <a:cubicBezTo>
                    <a:pt x="1518644" y="5309189"/>
                    <a:pt x="1523090" y="5309189"/>
                    <a:pt x="1527536" y="5305796"/>
                  </a:cubicBezTo>
                  <a:cubicBezTo>
                    <a:pt x="1534205" y="5302403"/>
                    <a:pt x="1538651" y="5302403"/>
                    <a:pt x="1543097" y="5312582"/>
                  </a:cubicBezTo>
                  <a:cubicBezTo>
                    <a:pt x="1545320" y="5315975"/>
                    <a:pt x="1554212" y="5315975"/>
                    <a:pt x="1558658" y="5315975"/>
                  </a:cubicBezTo>
                  <a:cubicBezTo>
                    <a:pt x="1569774" y="5315975"/>
                    <a:pt x="1583112" y="5312582"/>
                    <a:pt x="1594227" y="5315975"/>
                  </a:cubicBezTo>
                  <a:cubicBezTo>
                    <a:pt x="1614234" y="5319368"/>
                    <a:pt x="1632018" y="5322761"/>
                    <a:pt x="1652026" y="5329547"/>
                  </a:cubicBezTo>
                  <a:cubicBezTo>
                    <a:pt x="1656472" y="5329547"/>
                    <a:pt x="1660918" y="5332940"/>
                    <a:pt x="1663141" y="5336333"/>
                  </a:cubicBezTo>
                  <a:cubicBezTo>
                    <a:pt x="1667587" y="5353298"/>
                    <a:pt x="1678702" y="5353298"/>
                    <a:pt x="1685371" y="5356691"/>
                  </a:cubicBezTo>
                  <a:cubicBezTo>
                    <a:pt x="1692040" y="5360084"/>
                    <a:pt x="1700932" y="5363477"/>
                    <a:pt x="1705378" y="5363477"/>
                  </a:cubicBezTo>
                  <a:cubicBezTo>
                    <a:pt x="1707601" y="5360084"/>
                    <a:pt x="1712047" y="5356691"/>
                    <a:pt x="1716493" y="5349905"/>
                  </a:cubicBezTo>
                  <a:cubicBezTo>
                    <a:pt x="1707601" y="5349905"/>
                    <a:pt x="1703155" y="5353298"/>
                    <a:pt x="1698709" y="5353298"/>
                  </a:cubicBezTo>
                  <a:cubicBezTo>
                    <a:pt x="1707601" y="5336333"/>
                    <a:pt x="1716493" y="5332940"/>
                    <a:pt x="1727608" y="5343119"/>
                  </a:cubicBezTo>
                  <a:cubicBezTo>
                    <a:pt x="1740947" y="5360084"/>
                    <a:pt x="1752062" y="5360084"/>
                    <a:pt x="1767623" y="5343119"/>
                  </a:cubicBezTo>
                  <a:lnTo>
                    <a:pt x="1780961" y="5332940"/>
                  </a:lnTo>
                  <a:lnTo>
                    <a:pt x="1780961" y="5315975"/>
                  </a:lnTo>
                  <a:cubicBezTo>
                    <a:pt x="1787630" y="5319368"/>
                    <a:pt x="1794299" y="5326153"/>
                    <a:pt x="1798745" y="5326153"/>
                  </a:cubicBezTo>
                  <a:cubicBezTo>
                    <a:pt x="1812083" y="5315975"/>
                    <a:pt x="1825422" y="5305796"/>
                    <a:pt x="1836537" y="5292224"/>
                  </a:cubicBezTo>
                  <a:cubicBezTo>
                    <a:pt x="1849875" y="5278652"/>
                    <a:pt x="1860990" y="5261687"/>
                    <a:pt x="1872105" y="5248115"/>
                  </a:cubicBezTo>
                  <a:cubicBezTo>
                    <a:pt x="1874328" y="5248115"/>
                    <a:pt x="1874328" y="5244722"/>
                    <a:pt x="1876551" y="5244722"/>
                  </a:cubicBezTo>
                  <a:cubicBezTo>
                    <a:pt x="1892112" y="5237936"/>
                    <a:pt x="1905451" y="5234543"/>
                    <a:pt x="1921012" y="5227757"/>
                  </a:cubicBezTo>
                  <a:cubicBezTo>
                    <a:pt x="1929904" y="5224364"/>
                    <a:pt x="1936573" y="5217578"/>
                    <a:pt x="1945465" y="5214185"/>
                  </a:cubicBezTo>
                  <a:cubicBezTo>
                    <a:pt x="1952134" y="5210792"/>
                    <a:pt x="1956580" y="5210792"/>
                    <a:pt x="1963249" y="5207399"/>
                  </a:cubicBezTo>
                  <a:lnTo>
                    <a:pt x="1985480" y="5207399"/>
                  </a:lnTo>
                  <a:cubicBezTo>
                    <a:pt x="1989926" y="5207399"/>
                    <a:pt x="1996595" y="5207399"/>
                    <a:pt x="2001041" y="5204006"/>
                  </a:cubicBezTo>
                  <a:cubicBezTo>
                    <a:pt x="2003264" y="5197220"/>
                    <a:pt x="2007710" y="5187041"/>
                    <a:pt x="2009933" y="5187041"/>
                  </a:cubicBezTo>
                  <a:cubicBezTo>
                    <a:pt x="2016602" y="5187041"/>
                    <a:pt x="2021048" y="5193827"/>
                    <a:pt x="2027717" y="5197220"/>
                  </a:cubicBezTo>
                  <a:cubicBezTo>
                    <a:pt x="2029940" y="5197220"/>
                    <a:pt x="2029940" y="5200613"/>
                    <a:pt x="2029940" y="5204006"/>
                  </a:cubicBezTo>
                  <a:cubicBezTo>
                    <a:pt x="2038832" y="5217578"/>
                    <a:pt x="2045501" y="5234543"/>
                    <a:pt x="2054393" y="5248115"/>
                  </a:cubicBezTo>
                  <a:cubicBezTo>
                    <a:pt x="2065508" y="5265080"/>
                    <a:pt x="2076624" y="5265080"/>
                    <a:pt x="2083293" y="5254901"/>
                  </a:cubicBezTo>
                  <a:cubicBezTo>
                    <a:pt x="2094408" y="5241329"/>
                    <a:pt x="2103300" y="5231150"/>
                    <a:pt x="2118861" y="5237936"/>
                  </a:cubicBezTo>
                  <a:cubicBezTo>
                    <a:pt x="2121084" y="5237936"/>
                    <a:pt x="2125530" y="5241329"/>
                    <a:pt x="2127753" y="5237936"/>
                  </a:cubicBezTo>
                  <a:cubicBezTo>
                    <a:pt x="2138868" y="5231150"/>
                    <a:pt x="2152207" y="5224364"/>
                    <a:pt x="2163322" y="5214185"/>
                  </a:cubicBezTo>
                  <a:cubicBezTo>
                    <a:pt x="2169991" y="5210792"/>
                    <a:pt x="2178883" y="5210792"/>
                    <a:pt x="2181106" y="5204006"/>
                  </a:cubicBezTo>
                  <a:cubicBezTo>
                    <a:pt x="2187775" y="5183648"/>
                    <a:pt x="2198890" y="5173469"/>
                    <a:pt x="2210005" y="5159897"/>
                  </a:cubicBezTo>
                  <a:cubicBezTo>
                    <a:pt x="2216674" y="5149718"/>
                    <a:pt x="2223343" y="5136146"/>
                    <a:pt x="2230013" y="5132753"/>
                  </a:cubicBezTo>
                  <a:cubicBezTo>
                    <a:pt x="2245574" y="5125967"/>
                    <a:pt x="2256689" y="5105609"/>
                    <a:pt x="2270027" y="5092037"/>
                  </a:cubicBezTo>
                  <a:cubicBezTo>
                    <a:pt x="2281142" y="5081858"/>
                    <a:pt x="2287811" y="5061500"/>
                    <a:pt x="2298926" y="5058107"/>
                  </a:cubicBezTo>
                  <a:cubicBezTo>
                    <a:pt x="2316710" y="5051321"/>
                    <a:pt x="2330049" y="5034356"/>
                    <a:pt x="2345610" y="5017391"/>
                  </a:cubicBezTo>
                  <a:cubicBezTo>
                    <a:pt x="2354502" y="5007212"/>
                    <a:pt x="2365617" y="5000426"/>
                    <a:pt x="2376732" y="5003819"/>
                  </a:cubicBezTo>
                  <a:cubicBezTo>
                    <a:pt x="2383401" y="5007212"/>
                    <a:pt x="2392293" y="5003819"/>
                    <a:pt x="2396740" y="5000426"/>
                  </a:cubicBezTo>
                  <a:cubicBezTo>
                    <a:pt x="2405631" y="4993640"/>
                    <a:pt x="2414524" y="4983461"/>
                    <a:pt x="2423416" y="4976675"/>
                  </a:cubicBezTo>
                  <a:cubicBezTo>
                    <a:pt x="2430085" y="4969889"/>
                    <a:pt x="2436754" y="4963103"/>
                    <a:pt x="2443423" y="4963103"/>
                  </a:cubicBezTo>
                  <a:cubicBezTo>
                    <a:pt x="2465653" y="4959710"/>
                    <a:pt x="2483437" y="4952924"/>
                    <a:pt x="2494553" y="4918994"/>
                  </a:cubicBezTo>
                  <a:cubicBezTo>
                    <a:pt x="2498999" y="4905422"/>
                    <a:pt x="2521229" y="4888457"/>
                    <a:pt x="2530121" y="4895243"/>
                  </a:cubicBezTo>
                  <a:cubicBezTo>
                    <a:pt x="2545682" y="4905422"/>
                    <a:pt x="2556797" y="4898636"/>
                    <a:pt x="2565690" y="4878278"/>
                  </a:cubicBezTo>
                  <a:cubicBezTo>
                    <a:pt x="2572359" y="4868099"/>
                    <a:pt x="2581251" y="4871492"/>
                    <a:pt x="2587920" y="4878278"/>
                  </a:cubicBezTo>
                  <a:cubicBezTo>
                    <a:pt x="2592366" y="4885064"/>
                    <a:pt x="2596812" y="4888457"/>
                    <a:pt x="2601258" y="4888457"/>
                  </a:cubicBezTo>
                  <a:cubicBezTo>
                    <a:pt x="2616819" y="4891850"/>
                    <a:pt x="2634603" y="4888457"/>
                    <a:pt x="2650164" y="4891850"/>
                  </a:cubicBezTo>
                  <a:cubicBezTo>
                    <a:pt x="2663503" y="4895243"/>
                    <a:pt x="2676841" y="4888457"/>
                    <a:pt x="2685733" y="4874885"/>
                  </a:cubicBezTo>
                  <a:cubicBezTo>
                    <a:pt x="2694625" y="4861313"/>
                    <a:pt x="2701294" y="4861313"/>
                    <a:pt x="2714632" y="4868099"/>
                  </a:cubicBezTo>
                  <a:cubicBezTo>
                    <a:pt x="2725747" y="4874885"/>
                    <a:pt x="2734640" y="4891850"/>
                    <a:pt x="2750201" y="4888457"/>
                  </a:cubicBezTo>
                  <a:cubicBezTo>
                    <a:pt x="2763539" y="4885064"/>
                    <a:pt x="2779100" y="4895243"/>
                    <a:pt x="2794661" y="4885064"/>
                  </a:cubicBezTo>
                  <a:lnTo>
                    <a:pt x="2803553" y="4885064"/>
                  </a:lnTo>
                  <a:cubicBezTo>
                    <a:pt x="2816891" y="4891850"/>
                    <a:pt x="2830230" y="4895243"/>
                    <a:pt x="2841345" y="4912208"/>
                  </a:cubicBezTo>
                  <a:cubicBezTo>
                    <a:pt x="2854683" y="4929173"/>
                    <a:pt x="2856906" y="4803632"/>
                    <a:pt x="2870244" y="4817204"/>
                  </a:cubicBezTo>
                  <a:cubicBezTo>
                    <a:pt x="2890251" y="4837562"/>
                    <a:pt x="2885805" y="4817204"/>
                    <a:pt x="2905812" y="4834169"/>
                  </a:cubicBezTo>
                  <a:cubicBezTo>
                    <a:pt x="2921374" y="4844348"/>
                    <a:pt x="2914705" y="4807025"/>
                    <a:pt x="2932489" y="4813811"/>
                  </a:cubicBezTo>
                  <a:cubicBezTo>
                    <a:pt x="2934712" y="4813811"/>
                    <a:pt x="2961388" y="4840955"/>
                    <a:pt x="2961388" y="4837562"/>
                  </a:cubicBezTo>
                  <a:cubicBezTo>
                    <a:pt x="2972503" y="4827383"/>
                    <a:pt x="2983618" y="4725593"/>
                    <a:pt x="2994734" y="4728986"/>
                  </a:cubicBezTo>
                  <a:cubicBezTo>
                    <a:pt x="3016964" y="4739165"/>
                    <a:pt x="3036971" y="4732379"/>
                    <a:pt x="3056978" y="4718807"/>
                  </a:cubicBezTo>
                  <a:cubicBezTo>
                    <a:pt x="3068093" y="4712021"/>
                    <a:pt x="3085878" y="4688270"/>
                    <a:pt x="3094770" y="4698449"/>
                  </a:cubicBezTo>
                  <a:cubicBezTo>
                    <a:pt x="3110331" y="4715414"/>
                    <a:pt x="3125892" y="4722200"/>
                    <a:pt x="3143676" y="4725593"/>
                  </a:cubicBezTo>
                  <a:cubicBezTo>
                    <a:pt x="3145899" y="4725593"/>
                    <a:pt x="3148123" y="4728986"/>
                    <a:pt x="3150345" y="4732379"/>
                  </a:cubicBezTo>
                  <a:cubicBezTo>
                    <a:pt x="3157015" y="4745951"/>
                    <a:pt x="3188137" y="4708628"/>
                    <a:pt x="3194806" y="4722200"/>
                  </a:cubicBezTo>
                  <a:cubicBezTo>
                    <a:pt x="3203698" y="4742558"/>
                    <a:pt x="3212590" y="4762916"/>
                    <a:pt x="3221482" y="4779881"/>
                  </a:cubicBezTo>
                  <a:cubicBezTo>
                    <a:pt x="3225929" y="4786667"/>
                    <a:pt x="3232597" y="4790060"/>
                    <a:pt x="3234820" y="4796846"/>
                  </a:cubicBezTo>
                  <a:cubicBezTo>
                    <a:pt x="3237044" y="4813811"/>
                    <a:pt x="3241490" y="4820597"/>
                    <a:pt x="3252605" y="4820597"/>
                  </a:cubicBezTo>
                  <a:cubicBezTo>
                    <a:pt x="3259274" y="4820597"/>
                    <a:pt x="3265943" y="4823990"/>
                    <a:pt x="3270389" y="4830776"/>
                  </a:cubicBezTo>
                  <a:cubicBezTo>
                    <a:pt x="3281504" y="4840955"/>
                    <a:pt x="3290396" y="4851134"/>
                    <a:pt x="3299288" y="4861313"/>
                  </a:cubicBezTo>
                  <a:cubicBezTo>
                    <a:pt x="3310403" y="4871492"/>
                    <a:pt x="3321518" y="4881671"/>
                    <a:pt x="3325965" y="4898636"/>
                  </a:cubicBezTo>
                  <a:cubicBezTo>
                    <a:pt x="3328187" y="4905422"/>
                    <a:pt x="3330411" y="4908815"/>
                    <a:pt x="3332634" y="4912208"/>
                  </a:cubicBezTo>
                  <a:cubicBezTo>
                    <a:pt x="3341526" y="4925780"/>
                    <a:pt x="3350418" y="4935959"/>
                    <a:pt x="3359310" y="4949531"/>
                  </a:cubicBezTo>
                  <a:cubicBezTo>
                    <a:pt x="3372648" y="4966496"/>
                    <a:pt x="3383763" y="4986854"/>
                    <a:pt x="3397101" y="5003819"/>
                  </a:cubicBezTo>
                  <a:cubicBezTo>
                    <a:pt x="3401547" y="5007212"/>
                    <a:pt x="3405993" y="5013998"/>
                    <a:pt x="3410439" y="5017391"/>
                  </a:cubicBezTo>
                  <a:cubicBezTo>
                    <a:pt x="3419332" y="5024177"/>
                    <a:pt x="3428224" y="5030963"/>
                    <a:pt x="3434893" y="5041142"/>
                  </a:cubicBezTo>
                  <a:cubicBezTo>
                    <a:pt x="3441562" y="5051321"/>
                    <a:pt x="3472684" y="4990247"/>
                    <a:pt x="3477130" y="5003819"/>
                  </a:cubicBezTo>
                  <a:cubicBezTo>
                    <a:pt x="3477130" y="5007212"/>
                    <a:pt x="3479353" y="5007212"/>
                    <a:pt x="3481576" y="5007212"/>
                  </a:cubicBezTo>
                  <a:cubicBezTo>
                    <a:pt x="3494914" y="5024177"/>
                    <a:pt x="3508253" y="5017391"/>
                    <a:pt x="3521591" y="5010605"/>
                  </a:cubicBezTo>
                  <a:cubicBezTo>
                    <a:pt x="3526037" y="5007212"/>
                    <a:pt x="3530483" y="5003819"/>
                    <a:pt x="3532706" y="5007212"/>
                  </a:cubicBezTo>
                  <a:cubicBezTo>
                    <a:pt x="3548267" y="5017391"/>
                    <a:pt x="3559383" y="5041142"/>
                    <a:pt x="3579390" y="5044535"/>
                  </a:cubicBezTo>
                  <a:cubicBezTo>
                    <a:pt x="3579390" y="5044535"/>
                    <a:pt x="3581613" y="5044535"/>
                    <a:pt x="3581613" y="5047928"/>
                  </a:cubicBezTo>
                  <a:cubicBezTo>
                    <a:pt x="3586059" y="5068286"/>
                    <a:pt x="3599397" y="5068286"/>
                    <a:pt x="3610512" y="5071679"/>
                  </a:cubicBezTo>
                  <a:cubicBezTo>
                    <a:pt x="3617181" y="5071679"/>
                    <a:pt x="3623850" y="5075072"/>
                    <a:pt x="3628296" y="5078465"/>
                  </a:cubicBezTo>
                  <a:cubicBezTo>
                    <a:pt x="3641635" y="5088644"/>
                    <a:pt x="3654972" y="5102216"/>
                    <a:pt x="3670534" y="5109002"/>
                  </a:cubicBezTo>
                  <a:cubicBezTo>
                    <a:pt x="3690541" y="5119181"/>
                    <a:pt x="3710548" y="5125967"/>
                    <a:pt x="3726110" y="5142932"/>
                  </a:cubicBezTo>
                  <a:cubicBezTo>
                    <a:pt x="3728332" y="5142932"/>
                    <a:pt x="3730555" y="5142932"/>
                    <a:pt x="3730555" y="5146325"/>
                  </a:cubicBezTo>
                  <a:cubicBezTo>
                    <a:pt x="3737224" y="5153111"/>
                    <a:pt x="3748340" y="5156504"/>
                    <a:pt x="3752786" y="5166683"/>
                  </a:cubicBezTo>
                  <a:cubicBezTo>
                    <a:pt x="3759455" y="5187041"/>
                    <a:pt x="3777239" y="5183648"/>
                    <a:pt x="3786131" y="5200613"/>
                  </a:cubicBezTo>
                  <a:lnTo>
                    <a:pt x="3788354" y="5200613"/>
                  </a:lnTo>
                  <a:cubicBezTo>
                    <a:pt x="3797246" y="5200613"/>
                    <a:pt x="3806138" y="5204006"/>
                    <a:pt x="3817253" y="5204006"/>
                  </a:cubicBezTo>
                  <a:cubicBezTo>
                    <a:pt x="3821699" y="5200613"/>
                    <a:pt x="3828368" y="5193827"/>
                    <a:pt x="3832814" y="5193827"/>
                  </a:cubicBezTo>
                  <a:cubicBezTo>
                    <a:pt x="3852822" y="5204006"/>
                    <a:pt x="3872829" y="5204006"/>
                    <a:pt x="3886167" y="5176862"/>
                  </a:cubicBezTo>
                  <a:cubicBezTo>
                    <a:pt x="3888390" y="5173469"/>
                    <a:pt x="3892836" y="5173469"/>
                    <a:pt x="3897283" y="5173469"/>
                  </a:cubicBezTo>
                  <a:lnTo>
                    <a:pt x="3915067" y="5173469"/>
                  </a:lnTo>
                  <a:cubicBezTo>
                    <a:pt x="3935074" y="5166683"/>
                    <a:pt x="3952858" y="5159897"/>
                    <a:pt x="3972865" y="5156504"/>
                  </a:cubicBezTo>
                  <a:cubicBezTo>
                    <a:pt x="3981758" y="5153111"/>
                    <a:pt x="3992873" y="5159897"/>
                    <a:pt x="4001764" y="5163290"/>
                  </a:cubicBezTo>
                  <a:cubicBezTo>
                    <a:pt x="4010657" y="5166683"/>
                    <a:pt x="4019549" y="5166683"/>
                    <a:pt x="4028441" y="5166683"/>
                  </a:cubicBezTo>
                  <a:cubicBezTo>
                    <a:pt x="4039556" y="5166683"/>
                    <a:pt x="4048448" y="5159897"/>
                    <a:pt x="4059563" y="5159897"/>
                  </a:cubicBezTo>
                  <a:cubicBezTo>
                    <a:pt x="4068455" y="5156504"/>
                    <a:pt x="4079571" y="5156504"/>
                    <a:pt x="4088462" y="5153111"/>
                  </a:cubicBezTo>
                  <a:cubicBezTo>
                    <a:pt x="4108470" y="5146325"/>
                    <a:pt x="4126254" y="5139538"/>
                    <a:pt x="4146261" y="5136146"/>
                  </a:cubicBezTo>
                  <a:cubicBezTo>
                    <a:pt x="4159599" y="5020784"/>
                    <a:pt x="4157376" y="4885064"/>
                    <a:pt x="4157376" y="4745951"/>
                  </a:cubicBez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5" name="Freeform 5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156245">
            <a:off x="-2163786" y="1015570"/>
            <a:ext cx="11253635" cy="2639489"/>
          </a:xfrm>
          <a:custGeom>
            <a:avLst/>
            <a:gdLst/>
            <a:ahLst/>
            <a:cxnLst/>
            <a:rect l="l" t="t" r="r" b="b"/>
            <a:pathLst>
              <a:path w="11253635" h="2639489">
                <a:moveTo>
                  <a:pt x="0" y="0"/>
                </a:moveTo>
                <a:lnTo>
                  <a:pt x="11253635" y="0"/>
                </a:lnTo>
                <a:lnTo>
                  <a:pt x="11253635" y="2639489"/>
                </a:lnTo>
                <a:lnTo>
                  <a:pt x="0" y="2639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077626" y="134952"/>
            <a:ext cx="5921578" cy="7867768"/>
            <a:chOff x="0" y="0"/>
            <a:chExt cx="917407" cy="12189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407" cy="1218923"/>
            </a:xfrm>
            <a:custGeom>
              <a:avLst/>
              <a:gdLst/>
              <a:ahLst/>
              <a:cxnLst/>
              <a:rect l="l" t="t" r="r" b="b"/>
              <a:pathLst>
                <a:path w="917407" h="1218923">
                  <a:moveTo>
                    <a:pt x="30070" y="0"/>
                  </a:moveTo>
                  <a:lnTo>
                    <a:pt x="887337" y="0"/>
                  </a:lnTo>
                  <a:cubicBezTo>
                    <a:pt x="903945" y="0"/>
                    <a:pt x="917407" y="13463"/>
                    <a:pt x="917407" y="30070"/>
                  </a:cubicBezTo>
                  <a:lnTo>
                    <a:pt x="917407" y="1188853"/>
                  </a:lnTo>
                  <a:cubicBezTo>
                    <a:pt x="917407" y="1205460"/>
                    <a:pt x="903945" y="1218923"/>
                    <a:pt x="887337" y="1218923"/>
                  </a:cubicBezTo>
                  <a:lnTo>
                    <a:pt x="30070" y="1218923"/>
                  </a:lnTo>
                  <a:cubicBezTo>
                    <a:pt x="13463" y="1218923"/>
                    <a:pt x="0" y="1205460"/>
                    <a:pt x="0" y="1188853"/>
                  </a:cubicBezTo>
                  <a:lnTo>
                    <a:pt x="0" y="30070"/>
                  </a:lnTo>
                  <a:cubicBezTo>
                    <a:pt x="0" y="13463"/>
                    <a:pt x="13463" y="0"/>
                    <a:pt x="30070" y="0"/>
                  </a:cubicBezTo>
                  <a:close/>
                </a:path>
              </a:pathLst>
            </a:cu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549051" y="4505736"/>
            <a:ext cx="7885151" cy="5088765"/>
            <a:chOff x="0" y="0"/>
            <a:chExt cx="2554416" cy="16485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54416" cy="1648519"/>
            </a:xfrm>
            <a:custGeom>
              <a:avLst/>
              <a:gdLst/>
              <a:ahLst/>
              <a:cxnLst/>
              <a:rect l="l" t="t" r="r" b="b"/>
              <a:pathLst>
                <a:path w="2554416" h="1648519">
                  <a:moveTo>
                    <a:pt x="22582" y="0"/>
                  </a:moveTo>
                  <a:lnTo>
                    <a:pt x="2531834" y="0"/>
                  </a:lnTo>
                  <a:cubicBezTo>
                    <a:pt x="2537823" y="0"/>
                    <a:pt x="2543567" y="2379"/>
                    <a:pt x="2547802" y="6614"/>
                  </a:cubicBezTo>
                  <a:cubicBezTo>
                    <a:pt x="2552037" y="10849"/>
                    <a:pt x="2554416" y="16593"/>
                    <a:pt x="2554416" y="22582"/>
                  </a:cubicBezTo>
                  <a:lnTo>
                    <a:pt x="2554416" y="1625937"/>
                  </a:lnTo>
                  <a:cubicBezTo>
                    <a:pt x="2554416" y="1638409"/>
                    <a:pt x="2544306" y="1648519"/>
                    <a:pt x="2531834" y="1648519"/>
                  </a:cubicBezTo>
                  <a:lnTo>
                    <a:pt x="22582" y="1648519"/>
                  </a:lnTo>
                  <a:cubicBezTo>
                    <a:pt x="10110" y="1648519"/>
                    <a:pt x="0" y="1638409"/>
                    <a:pt x="0" y="1625937"/>
                  </a:cubicBezTo>
                  <a:lnTo>
                    <a:pt x="0" y="22582"/>
                  </a:lnTo>
                  <a:cubicBezTo>
                    <a:pt x="0" y="10110"/>
                    <a:pt x="10110" y="0"/>
                    <a:pt x="22582" y="0"/>
                  </a:cubicBezTo>
                  <a:close/>
                </a:path>
              </a:pathLst>
            </a:cu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b="-57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 rot="-253036">
            <a:off x="-259635" y="2059404"/>
            <a:ext cx="8601787" cy="76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6"/>
              </a:lnSpc>
              <a:spcBef>
                <a:spcPct val="0"/>
              </a:spcBef>
            </a:pPr>
            <a:r>
              <a:rPr lang="en-US" sz="6270" b="1">
                <a:solidFill>
                  <a:srgbClr val="000000"/>
                </a:solidFill>
                <a:latin typeface="Rasputin Bold"/>
                <a:ea typeface="Rasputin Bold"/>
                <a:cs typeface="Rasputin Bold"/>
                <a:sym typeface="Rasputin Bold"/>
              </a:rPr>
              <a:t>STATISTICS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014" y="4348429"/>
            <a:ext cx="11184656" cy="24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72"/>
              </a:lnSpc>
            </a:pPr>
            <a:r>
              <a:rPr lang="en-US" sz="1974" dirty="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Helpful Insights, </a:t>
            </a:r>
          </a:p>
          <a:p>
            <a:pPr algn="just">
              <a:lnSpc>
                <a:spcPts val="2172"/>
              </a:lnSpc>
            </a:pPr>
            <a:r>
              <a:rPr lang="en-US" sz="1974" dirty="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We got a Growth Rate for each Country, to specify</a:t>
            </a:r>
          </a:p>
          <a:p>
            <a:pPr algn="just">
              <a:lnSpc>
                <a:spcPts val="2172"/>
              </a:lnSpc>
            </a:pPr>
            <a:r>
              <a:rPr lang="en-US" sz="1974" dirty="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the Increasing or Decreasing of Deaths.</a:t>
            </a:r>
          </a:p>
          <a:p>
            <a:pPr algn="just">
              <a:lnSpc>
                <a:spcPts val="2172"/>
              </a:lnSpc>
            </a:pPr>
            <a:r>
              <a:rPr lang="en-US" sz="1974" dirty="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Helped us to detect Some Outliers </a:t>
            </a:r>
          </a:p>
          <a:p>
            <a:pPr algn="just">
              <a:lnSpc>
                <a:spcPts val="2172"/>
              </a:lnSpc>
            </a:pPr>
            <a:endParaRPr lang="en-US" sz="1974" dirty="0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172"/>
              </a:lnSpc>
            </a:pPr>
            <a:r>
              <a:rPr lang="en-US" sz="1974" dirty="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and Start Getting the </a:t>
            </a:r>
            <a:r>
              <a:rPr lang="en-US" sz="1974" dirty="0" err="1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reasongs</a:t>
            </a:r>
            <a:r>
              <a:rPr lang="en-US" sz="1974" dirty="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 for </a:t>
            </a:r>
          </a:p>
          <a:p>
            <a:pPr algn="just">
              <a:lnSpc>
                <a:spcPts val="2172"/>
              </a:lnSpc>
            </a:pPr>
            <a:r>
              <a:rPr lang="en-US" sz="1974" dirty="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the Huge Numbering by historical data.</a:t>
            </a:r>
          </a:p>
          <a:p>
            <a:pPr algn="just">
              <a:lnSpc>
                <a:spcPts val="2172"/>
              </a:lnSpc>
            </a:pPr>
            <a:endParaRPr lang="en-US" sz="1974" dirty="0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marL="0" lvl="0" indent="0" algn="just">
              <a:lnSpc>
                <a:spcPts val="2172"/>
              </a:lnSpc>
            </a:pPr>
            <a:endParaRPr lang="en-US" sz="1974" dirty="0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014" y="7059643"/>
            <a:ext cx="11184656" cy="111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Another one in python, that Got the Correlation between each disease</a:t>
            </a:r>
          </a:p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and all other diseases,</a:t>
            </a:r>
          </a:p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 So we can Check if there are Links</a:t>
            </a:r>
          </a:p>
          <a:p>
            <a:pPr marL="0" lvl="0" indent="0"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 between some disaeses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014" y="8719608"/>
            <a:ext cx="9144000" cy="96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B0C7AD"/>
                </a:solidFill>
                <a:latin typeface="Rasputin Bold"/>
                <a:ea typeface="Rasputin Bold"/>
                <a:cs typeface="Rasputin Bold"/>
                <a:sym typeface="Rasputin Bold"/>
              </a:rPr>
              <a:t>LET'S GET EXAMPLES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243040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5850496" y="5725772"/>
            <a:ext cx="12025100" cy="1040891"/>
          </a:xfrm>
          <a:custGeom>
            <a:avLst/>
            <a:gdLst/>
            <a:ahLst/>
            <a:cxnLst/>
            <a:rect l="l" t="t" r="r" b="b"/>
            <a:pathLst>
              <a:path w="12025100" h="1040891">
                <a:moveTo>
                  <a:pt x="0" y="0"/>
                </a:moveTo>
                <a:lnTo>
                  <a:pt x="12025100" y="0"/>
                </a:lnTo>
                <a:lnTo>
                  <a:pt x="12025100" y="1040892"/>
                </a:lnTo>
                <a:lnTo>
                  <a:pt x="0" y="104089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7800" y="2826362"/>
            <a:ext cx="9925414" cy="901088"/>
          </a:xfrm>
          <a:custGeom>
            <a:avLst/>
            <a:gdLst/>
            <a:ahLst/>
            <a:cxnLst/>
            <a:rect l="l" t="t" r="r" b="b"/>
            <a:pathLst>
              <a:path w="9925414" h="901088">
                <a:moveTo>
                  <a:pt x="0" y="0"/>
                </a:moveTo>
                <a:lnTo>
                  <a:pt x="9925414" y="0"/>
                </a:lnTo>
                <a:lnTo>
                  <a:pt x="9925414" y="901088"/>
                </a:lnTo>
                <a:lnTo>
                  <a:pt x="0" y="901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27291" y="568315"/>
            <a:ext cx="14941873" cy="173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HERE IS THE POWER OF ANALYTICS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01933"/>
            <a:ext cx="11184656" cy="457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2"/>
              </a:lnSpc>
            </a:pPr>
            <a:r>
              <a:rPr lang="en-US" sz="21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Here We can detect that in </a:t>
            </a:r>
          </a:p>
          <a:p>
            <a:pPr algn="just">
              <a:lnSpc>
                <a:spcPts val="3162"/>
              </a:lnSpc>
            </a:pPr>
            <a:r>
              <a:rPr lang="en-US" sz="2874" b="1">
                <a:solidFill>
                  <a:srgbClr val="DA493D"/>
                </a:solidFill>
                <a:latin typeface="Rasputin Bold"/>
                <a:ea typeface="Rasputin Bold"/>
                <a:cs typeface="Rasputin Bold"/>
                <a:sym typeface="Rasputin Bold"/>
              </a:rPr>
              <a:t>Rwanda</a:t>
            </a:r>
            <a:r>
              <a:rPr lang="en-US" sz="2874">
                <a:solidFill>
                  <a:srgbClr val="DA493D"/>
                </a:solidFill>
                <a:latin typeface="Rasputin"/>
                <a:ea typeface="Rasputin"/>
                <a:cs typeface="Rasputin"/>
                <a:sym typeface="Rasputin"/>
              </a:rPr>
              <a:t>,</a:t>
            </a:r>
          </a:p>
          <a:p>
            <a:pPr algn="just">
              <a:lnSpc>
                <a:spcPts val="2392"/>
              </a:lnSpc>
            </a:pPr>
            <a:endParaRPr lang="en-US" sz="2874">
              <a:solidFill>
                <a:srgbClr val="DA493D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392"/>
              </a:lnSpc>
            </a:pPr>
            <a:r>
              <a:rPr lang="en-US" sz="21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There was a </a:t>
            </a:r>
            <a:r>
              <a:rPr lang="en-US" sz="2174" b="1">
                <a:solidFill>
                  <a:srgbClr val="BFC9B3"/>
                </a:solidFill>
                <a:latin typeface="Rasputin Bold"/>
                <a:ea typeface="Rasputin Bold"/>
                <a:cs typeface="Rasputin Bold"/>
                <a:sym typeface="Rasputin Bold"/>
              </a:rPr>
              <a:t>Growth Rate increased to 522%</a:t>
            </a:r>
            <a:r>
              <a:rPr lang="en-US" sz="21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 as the year before !!</a:t>
            </a:r>
          </a:p>
          <a:p>
            <a:pPr algn="just">
              <a:lnSpc>
                <a:spcPts val="2392"/>
              </a:lnSpc>
            </a:pPr>
            <a:r>
              <a:rPr lang="en-US" sz="21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and it was -9% the last one, Surely there is a Problem Here that Made that !!</a:t>
            </a:r>
          </a:p>
          <a:p>
            <a:pPr algn="just">
              <a:lnSpc>
                <a:spcPts val="2172"/>
              </a:lnSpc>
            </a:pPr>
            <a:endParaRPr lang="en-US" sz="2174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172"/>
              </a:lnSpc>
            </a:pPr>
            <a:endParaRPr lang="en-US" sz="2174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172"/>
              </a:lnSpc>
            </a:pPr>
            <a:endParaRPr lang="en-US" sz="2174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172"/>
              </a:lnSpc>
            </a:pPr>
            <a:endParaRPr lang="en-US" sz="2174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172"/>
              </a:lnSpc>
            </a:pPr>
            <a:endParaRPr lang="en-US" sz="2174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172"/>
              </a:lnSpc>
            </a:pPr>
            <a:endParaRPr lang="en-US" sz="2174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172"/>
              </a:lnSpc>
            </a:pPr>
            <a:endParaRPr lang="en-US" sz="2174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172"/>
              </a:lnSpc>
            </a:pPr>
            <a:endParaRPr lang="en-US" sz="2174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172"/>
              </a:lnSpc>
            </a:pPr>
            <a:endParaRPr lang="en-US" sz="2174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172"/>
              </a:lnSpc>
            </a:pPr>
            <a:endParaRPr lang="en-US" sz="2174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marL="0" lvl="0" indent="0" algn="just">
              <a:lnSpc>
                <a:spcPts val="2392"/>
              </a:lnSpc>
            </a:pPr>
            <a:r>
              <a:rPr lang="en-US" sz="2174" b="1">
                <a:solidFill>
                  <a:srgbClr val="BFC9B3"/>
                </a:solidFill>
                <a:latin typeface="Rasputin Bold"/>
                <a:ea typeface="Rasputin Bold"/>
                <a:cs typeface="Rasputin Bold"/>
                <a:sym typeface="Rasputin Bold"/>
              </a:rPr>
              <a:t>Went to check in which year had happened, It was 1994 .....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135" y="7878176"/>
            <a:ext cx="17306079" cy="195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YOU CAN CHECK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WHAT HAD BEEN HAPPENED THERE !!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429673" y="6118860"/>
            <a:ext cx="1076325" cy="460057"/>
            <a:chOff x="0" y="0"/>
            <a:chExt cx="1435100" cy="613410"/>
          </a:xfrm>
        </p:grpSpPr>
        <p:sp>
          <p:nvSpPr>
            <p:cNvPr id="11" name="Freeform 11"/>
            <p:cNvSpPr/>
            <p:nvPr/>
          </p:nvSpPr>
          <p:spPr>
            <a:xfrm>
              <a:off x="-38100" y="-15240"/>
              <a:ext cx="1422400" cy="702310"/>
            </a:xfrm>
            <a:custGeom>
              <a:avLst/>
              <a:gdLst/>
              <a:ahLst/>
              <a:cxnLst/>
              <a:rect l="l" t="t" r="r" b="b"/>
              <a:pathLst>
                <a:path w="1422400" h="702310">
                  <a:moveTo>
                    <a:pt x="1422400" y="519430"/>
                  </a:moveTo>
                  <a:cubicBezTo>
                    <a:pt x="759460" y="590550"/>
                    <a:pt x="215900" y="702310"/>
                    <a:pt x="88900" y="576580"/>
                  </a:cubicBezTo>
                  <a:cubicBezTo>
                    <a:pt x="0" y="487680"/>
                    <a:pt x="1270" y="207010"/>
                    <a:pt x="88900" y="119380"/>
                  </a:cubicBezTo>
                  <a:cubicBezTo>
                    <a:pt x="208280" y="0"/>
                    <a:pt x="728980" y="125730"/>
                    <a:pt x="925830" y="119380"/>
                  </a:cubicBezTo>
                  <a:cubicBezTo>
                    <a:pt x="1032510" y="114300"/>
                    <a:pt x="1099820" y="110490"/>
                    <a:pt x="1173480" y="100330"/>
                  </a:cubicBezTo>
                  <a:cubicBezTo>
                    <a:pt x="1234440" y="91440"/>
                    <a:pt x="1299210" y="38100"/>
                    <a:pt x="1339850" y="66040"/>
                  </a:cubicBezTo>
                  <a:cubicBezTo>
                    <a:pt x="1407160" y="110490"/>
                    <a:pt x="1422400" y="519430"/>
                    <a:pt x="1422400" y="519430"/>
                  </a:cubicBezTo>
                </a:path>
              </a:pathLst>
            </a:custGeom>
            <a:solidFill>
              <a:srgbClr val="DA493D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836920" y="6139815"/>
            <a:ext cx="2840355" cy="478155"/>
            <a:chOff x="0" y="0"/>
            <a:chExt cx="3787140" cy="637540"/>
          </a:xfrm>
        </p:grpSpPr>
        <p:sp>
          <p:nvSpPr>
            <p:cNvPr id="13" name="Freeform 13"/>
            <p:cNvSpPr/>
            <p:nvPr/>
          </p:nvSpPr>
          <p:spPr>
            <a:xfrm>
              <a:off x="-17780" y="-128270"/>
              <a:ext cx="3862070" cy="981710"/>
            </a:xfrm>
            <a:custGeom>
              <a:avLst/>
              <a:gdLst/>
              <a:ahLst/>
              <a:cxnLst/>
              <a:rect l="l" t="t" r="r" b="b"/>
              <a:pathLst>
                <a:path w="3862070" h="981710">
                  <a:moveTo>
                    <a:pt x="110490" y="179070"/>
                  </a:moveTo>
                  <a:cubicBezTo>
                    <a:pt x="650240" y="219710"/>
                    <a:pt x="755650" y="265430"/>
                    <a:pt x="862330" y="273050"/>
                  </a:cubicBezTo>
                  <a:cubicBezTo>
                    <a:pt x="961390" y="280670"/>
                    <a:pt x="1005840" y="260350"/>
                    <a:pt x="1150620" y="256540"/>
                  </a:cubicBezTo>
                  <a:cubicBezTo>
                    <a:pt x="1583690" y="243840"/>
                    <a:pt x="3497580" y="0"/>
                    <a:pt x="3754120" y="256540"/>
                  </a:cubicBezTo>
                  <a:cubicBezTo>
                    <a:pt x="3860800" y="364490"/>
                    <a:pt x="3862070" y="605790"/>
                    <a:pt x="3754120" y="713740"/>
                  </a:cubicBezTo>
                  <a:cubicBezTo>
                    <a:pt x="3484880" y="981710"/>
                    <a:pt x="1507490" y="744220"/>
                    <a:pt x="962660" y="713740"/>
                  </a:cubicBezTo>
                  <a:cubicBezTo>
                    <a:pt x="735330" y="701040"/>
                    <a:pt x="635000" y="673100"/>
                    <a:pt x="480060" y="660400"/>
                  </a:cubicBezTo>
                  <a:cubicBezTo>
                    <a:pt x="337820" y="648970"/>
                    <a:pt x="132080" y="712470"/>
                    <a:pt x="68580" y="638810"/>
                  </a:cubicBezTo>
                  <a:cubicBezTo>
                    <a:pt x="0" y="560070"/>
                    <a:pt x="110490" y="179070"/>
                    <a:pt x="110490" y="179070"/>
                  </a:cubicBezTo>
                </a:path>
              </a:pathLst>
            </a:custGeom>
            <a:solidFill>
              <a:srgbClr val="DA493D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204903"/>
            <a:ext cx="18288000" cy="11439652"/>
            <a:chOff x="0" y="1016"/>
            <a:chExt cx="4572000" cy="2859913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2929887" y="1894670"/>
            <a:ext cx="4329413" cy="3620507"/>
            <a:chOff x="0" y="0"/>
            <a:chExt cx="2008716" cy="1679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8716" cy="1679805"/>
            </a:xfrm>
            <a:custGeom>
              <a:avLst/>
              <a:gdLst/>
              <a:ahLst/>
              <a:cxnLst/>
              <a:rect l="l" t="t" r="r" b="b"/>
              <a:pathLst>
                <a:path w="2008716" h="1679805">
                  <a:moveTo>
                    <a:pt x="41129" y="0"/>
                  </a:moveTo>
                  <a:lnTo>
                    <a:pt x="1967587" y="0"/>
                  </a:lnTo>
                  <a:cubicBezTo>
                    <a:pt x="1990302" y="0"/>
                    <a:pt x="2008716" y="18414"/>
                    <a:pt x="2008716" y="41129"/>
                  </a:cubicBezTo>
                  <a:lnTo>
                    <a:pt x="2008716" y="1638676"/>
                  </a:lnTo>
                  <a:cubicBezTo>
                    <a:pt x="2008716" y="1661391"/>
                    <a:pt x="1990302" y="1679805"/>
                    <a:pt x="1967587" y="1679805"/>
                  </a:cubicBezTo>
                  <a:lnTo>
                    <a:pt x="41129" y="1679805"/>
                  </a:lnTo>
                  <a:cubicBezTo>
                    <a:pt x="18414" y="1679805"/>
                    <a:pt x="0" y="1661391"/>
                    <a:pt x="0" y="1638676"/>
                  </a:cubicBezTo>
                  <a:lnTo>
                    <a:pt x="0" y="41129"/>
                  </a:lnTo>
                  <a:cubicBezTo>
                    <a:pt x="0" y="18414"/>
                    <a:pt x="18414" y="0"/>
                    <a:pt x="41129" y="0"/>
                  </a:cubicBez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929887" y="5918004"/>
            <a:ext cx="4329413" cy="3532680"/>
            <a:chOff x="0" y="0"/>
            <a:chExt cx="2058655" cy="16798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8655" cy="1679805"/>
            </a:xfrm>
            <a:custGeom>
              <a:avLst/>
              <a:gdLst/>
              <a:ahLst/>
              <a:cxnLst/>
              <a:rect l="l" t="t" r="r" b="b"/>
              <a:pathLst>
                <a:path w="2058655" h="1679805">
                  <a:moveTo>
                    <a:pt x="41129" y="0"/>
                  </a:moveTo>
                  <a:lnTo>
                    <a:pt x="2017526" y="0"/>
                  </a:lnTo>
                  <a:cubicBezTo>
                    <a:pt x="2040241" y="0"/>
                    <a:pt x="2058655" y="18414"/>
                    <a:pt x="2058655" y="41129"/>
                  </a:cubicBezTo>
                  <a:lnTo>
                    <a:pt x="2058655" y="1638676"/>
                  </a:lnTo>
                  <a:cubicBezTo>
                    <a:pt x="2058655" y="1661391"/>
                    <a:pt x="2040241" y="1679805"/>
                    <a:pt x="2017526" y="1679805"/>
                  </a:cubicBezTo>
                  <a:lnTo>
                    <a:pt x="41129" y="1679805"/>
                  </a:lnTo>
                  <a:cubicBezTo>
                    <a:pt x="18414" y="1679805"/>
                    <a:pt x="0" y="1661391"/>
                    <a:pt x="0" y="1638676"/>
                  </a:cubicBezTo>
                  <a:lnTo>
                    <a:pt x="0" y="41129"/>
                  </a:lnTo>
                  <a:cubicBezTo>
                    <a:pt x="0" y="18414"/>
                    <a:pt x="18414" y="0"/>
                    <a:pt x="41129" y="0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27291" y="977890"/>
            <a:ext cx="14941873" cy="91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ANOTHER ONE !!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94355"/>
            <a:ext cx="11579898" cy="286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6"/>
              </a:lnSpc>
            </a:pPr>
            <a:r>
              <a:rPr lang="en-US" sz="2251" dirty="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Here We can See From the Correlation table, That there is a </a:t>
            </a:r>
          </a:p>
          <a:p>
            <a:pPr algn="just">
              <a:lnSpc>
                <a:spcPts val="2476"/>
              </a:lnSpc>
            </a:pPr>
            <a:r>
              <a:rPr lang="en-US" sz="2251" dirty="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high relation between </a:t>
            </a:r>
          </a:p>
          <a:p>
            <a:pPr algn="just">
              <a:lnSpc>
                <a:spcPts val="3026"/>
              </a:lnSpc>
            </a:pPr>
            <a:r>
              <a:rPr lang="en-US" sz="2751" b="1" dirty="0">
                <a:solidFill>
                  <a:srgbClr val="DA493D"/>
                </a:solidFill>
                <a:latin typeface="Rasputin Bold"/>
                <a:ea typeface="Rasputin Bold"/>
                <a:cs typeface="Rasputin Bold"/>
                <a:sym typeface="Rasputin Bold"/>
              </a:rPr>
              <a:t>Neoplasms &amp; Parkinson’s Diseases ...</a:t>
            </a:r>
          </a:p>
          <a:p>
            <a:pPr algn="just">
              <a:lnSpc>
                <a:spcPts val="3026"/>
              </a:lnSpc>
            </a:pPr>
            <a:endParaRPr lang="en-US" sz="2751" b="1" dirty="0">
              <a:solidFill>
                <a:srgbClr val="DA493D"/>
              </a:solidFill>
              <a:latin typeface="Rasputin Bold"/>
              <a:ea typeface="Rasputin Bold"/>
              <a:cs typeface="Rasputin Bold"/>
              <a:sym typeface="Rasputin Bold"/>
            </a:endParaRPr>
          </a:p>
          <a:p>
            <a:pPr algn="just">
              <a:lnSpc>
                <a:spcPts val="2476"/>
              </a:lnSpc>
            </a:pPr>
            <a:endParaRPr lang="en-US" sz="2751" b="1" dirty="0">
              <a:solidFill>
                <a:srgbClr val="DA493D"/>
              </a:solidFill>
              <a:latin typeface="Rasputin Bold"/>
              <a:ea typeface="Rasputin Bold"/>
              <a:cs typeface="Rasputin Bold"/>
              <a:sym typeface="Rasputin Bold"/>
            </a:endParaRPr>
          </a:p>
          <a:p>
            <a:pPr algn="ctr">
              <a:lnSpc>
                <a:spcPts val="3026"/>
              </a:lnSpc>
            </a:pPr>
            <a:r>
              <a:rPr lang="en-US" sz="2751" dirty="0">
                <a:solidFill>
                  <a:srgbClr val="BFC9B3"/>
                </a:solidFill>
                <a:latin typeface="Rasputin"/>
                <a:ea typeface="Rasputin"/>
                <a:cs typeface="Rasputin"/>
                <a:sym typeface="Rasputin"/>
              </a:rPr>
              <a:t>Although that Medical Information tell us that is no relation between them,</a:t>
            </a:r>
          </a:p>
          <a:p>
            <a:pPr marL="0" lvl="0" indent="0" algn="ctr">
              <a:lnSpc>
                <a:spcPts val="3026"/>
              </a:lnSpc>
            </a:pPr>
            <a:r>
              <a:rPr lang="en-US" sz="2751" dirty="0">
                <a:solidFill>
                  <a:srgbClr val="BFC9B3"/>
                </a:solidFill>
                <a:latin typeface="Rasputin"/>
                <a:ea typeface="Rasputin"/>
                <a:cs typeface="Rasputin"/>
                <a:sym typeface="Rasputin"/>
              </a:rPr>
              <a:t>But The Analytics Tell Something else !!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208967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207432" y="3734419"/>
            <a:ext cx="14910360" cy="440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6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I am Delighted to share these Recommendations</a:t>
            </a:r>
          </a:p>
          <a:p>
            <a:pPr algn="ctr">
              <a:lnSpc>
                <a:spcPts val="2871"/>
              </a:lnSpc>
            </a:pPr>
            <a:endParaRPr lang="en-US" sz="2610" b="1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ctr">
              <a:lnSpc>
                <a:spcPts val="2871"/>
              </a:lnSpc>
            </a:pPr>
            <a:r>
              <a:rPr lang="en-US" sz="26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The Data shows that many Countries has an increasing rate into deaths</a:t>
            </a:r>
          </a:p>
          <a:p>
            <a:pPr algn="ctr">
              <a:lnSpc>
                <a:spcPts val="2871"/>
              </a:lnSpc>
            </a:pPr>
            <a:r>
              <a:rPr lang="en-US" sz="26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So, We can Take a step to collect reasons and prevent Diseases from </a:t>
            </a:r>
          </a:p>
          <a:p>
            <a:pPr algn="ctr">
              <a:lnSpc>
                <a:spcPts val="2871"/>
              </a:lnSpc>
            </a:pPr>
            <a:r>
              <a:rPr lang="en-US" sz="26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taking our Dears.</a:t>
            </a:r>
          </a:p>
          <a:p>
            <a:pPr algn="ctr">
              <a:lnSpc>
                <a:spcPts val="2871"/>
              </a:lnSpc>
            </a:pPr>
            <a:endParaRPr lang="en-US" sz="2610" b="1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ctr">
              <a:lnSpc>
                <a:spcPts val="2871"/>
              </a:lnSpc>
            </a:pPr>
            <a:r>
              <a:rPr lang="en-US" sz="26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Medical Staff can Mainly use this info to start taking some actions.</a:t>
            </a:r>
          </a:p>
          <a:p>
            <a:pPr algn="l">
              <a:lnSpc>
                <a:spcPts val="2871"/>
              </a:lnSpc>
            </a:pPr>
            <a:endParaRPr lang="en-US" sz="2610" b="1">
              <a:solidFill>
                <a:srgbClr val="D9D9D9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just">
              <a:lnSpc>
                <a:spcPts val="3200"/>
              </a:lnSpc>
            </a:pPr>
            <a:r>
              <a:rPr lang="en-US" sz="2909" b="1">
                <a:solidFill>
                  <a:srgbClr val="DA493D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Like</a:t>
            </a:r>
          </a:p>
          <a:p>
            <a:pPr algn="just">
              <a:lnSpc>
                <a:spcPts val="2871"/>
              </a:lnSpc>
            </a:pPr>
            <a:r>
              <a:rPr lang="en-US" sz="2610" b="1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</a:t>
            </a:r>
            <a:r>
              <a:rPr lang="en-US" sz="2610" b="1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Helping Egypt from Digestive Diseases.</a:t>
            </a:r>
          </a:p>
          <a:p>
            <a:pPr algn="just">
              <a:lnSpc>
                <a:spcPts val="2871"/>
              </a:lnSpc>
            </a:pPr>
            <a:r>
              <a:rPr lang="en-US" sz="2610" b="1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Helping Germany from Neoplasms.</a:t>
            </a:r>
          </a:p>
          <a:p>
            <a:pPr marL="0" lvl="0" indent="0" algn="just">
              <a:lnSpc>
                <a:spcPts val="2871"/>
              </a:lnSpc>
              <a:spcBef>
                <a:spcPct val="0"/>
              </a:spcBef>
            </a:pPr>
            <a:r>
              <a:rPr lang="en-US" sz="2610" b="1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Globally, from Cardiovascular Diseases.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452807" y="758415"/>
            <a:ext cx="3329969" cy="332996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207432" y="687469"/>
            <a:ext cx="14941873" cy="173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AT THE END OF OUR JOURNEY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122838" y="6633429"/>
            <a:ext cx="3329969" cy="332996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208967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43915" y="957065"/>
            <a:ext cx="9838091" cy="91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2995" y="5238750"/>
            <a:ext cx="13947349" cy="328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sz="2809" b="1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IS TO GET THE POPULATION FOR EACH COUNTRY</a:t>
            </a:r>
          </a:p>
          <a:p>
            <a:pPr algn="ctr">
              <a:lnSpc>
                <a:spcPts val="2360"/>
              </a:lnSpc>
            </a:pPr>
            <a:endParaRPr lang="en-US" sz="2809" b="1">
              <a:solidFill>
                <a:srgbClr val="D9D9D9"/>
              </a:solidFill>
              <a:latin typeface="Rasputin Bold"/>
              <a:ea typeface="Rasputin Bold"/>
              <a:cs typeface="Rasputin Bold"/>
              <a:sym typeface="Rasputin Bold"/>
            </a:endParaRPr>
          </a:p>
          <a:p>
            <a:pPr algn="ctr">
              <a:lnSpc>
                <a:spcPts val="2360"/>
              </a:lnSpc>
            </a:pPr>
            <a:r>
              <a:rPr lang="en-US" sz="2809" b="1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TO CALCULATE THE PERCENTAGE OF DEATHS IN EACH ONE</a:t>
            </a:r>
          </a:p>
          <a:p>
            <a:pPr algn="ctr">
              <a:lnSpc>
                <a:spcPts val="2360"/>
              </a:lnSpc>
            </a:pPr>
            <a:endParaRPr lang="en-US" sz="2809" b="1">
              <a:solidFill>
                <a:srgbClr val="D9D9D9"/>
              </a:solidFill>
              <a:latin typeface="Rasputin Bold"/>
              <a:ea typeface="Rasputin Bold"/>
              <a:cs typeface="Rasputin Bold"/>
              <a:sym typeface="Rasputin Bold"/>
            </a:endParaRPr>
          </a:p>
          <a:p>
            <a:pPr algn="ctr">
              <a:lnSpc>
                <a:spcPts val="2360"/>
              </a:lnSpc>
            </a:pPr>
            <a:r>
              <a:rPr lang="en-US" sz="2809" b="1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IT WILL HELP US TO PROVIDE A POWERFUL UNDERSTANDING OF</a:t>
            </a:r>
          </a:p>
          <a:p>
            <a:pPr algn="ctr">
              <a:lnSpc>
                <a:spcPts val="2360"/>
              </a:lnSpc>
            </a:pPr>
            <a:endParaRPr lang="en-US" sz="2809" b="1">
              <a:solidFill>
                <a:srgbClr val="D9D9D9"/>
              </a:solidFill>
              <a:latin typeface="Rasputin Bold"/>
              <a:ea typeface="Rasputin Bold"/>
              <a:cs typeface="Rasputin Bold"/>
              <a:sym typeface="Rasputin Bold"/>
            </a:endParaRPr>
          </a:p>
          <a:p>
            <a:pPr algn="ctr">
              <a:lnSpc>
                <a:spcPts val="2360"/>
              </a:lnSpc>
            </a:pPr>
            <a:r>
              <a:rPr lang="en-US" sz="2809" b="1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 HOW MANY LIVES ARE LOST EACH YEAR,</a:t>
            </a:r>
          </a:p>
          <a:p>
            <a:pPr algn="ctr">
              <a:lnSpc>
                <a:spcPts val="2360"/>
              </a:lnSpc>
            </a:pPr>
            <a:endParaRPr lang="en-US" sz="2809" b="1">
              <a:solidFill>
                <a:srgbClr val="D9D9D9"/>
              </a:solidFill>
              <a:latin typeface="Rasputin Bold"/>
              <a:ea typeface="Rasputin Bold"/>
              <a:cs typeface="Rasputin Bold"/>
              <a:sym typeface="Rasputin Bold"/>
            </a:endParaRPr>
          </a:p>
          <a:p>
            <a:pPr algn="ctr">
              <a:lnSpc>
                <a:spcPts val="2360"/>
              </a:lnSpc>
            </a:pPr>
            <a:r>
              <a:rPr lang="en-US" sz="2809" b="1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 HELPING TO UNDERSCORE THE URGENT NEED FOR AWARENESS</a:t>
            </a:r>
          </a:p>
          <a:p>
            <a:pPr algn="ctr">
              <a:lnSpc>
                <a:spcPts val="2360"/>
              </a:lnSpc>
            </a:pPr>
            <a:endParaRPr lang="en-US" sz="2809" b="1">
              <a:solidFill>
                <a:srgbClr val="D9D9D9"/>
              </a:solidFill>
              <a:latin typeface="Rasputin Bold"/>
              <a:ea typeface="Rasputin Bold"/>
              <a:cs typeface="Rasputin Bold"/>
              <a:sym typeface="Rasputin Bold"/>
            </a:endParaRPr>
          </a:p>
          <a:p>
            <a:pPr marL="0" lvl="0" indent="0" algn="ctr">
              <a:lnSpc>
                <a:spcPts val="2360"/>
              </a:lnSpc>
              <a:spcBef>
                <a:spcPct val="0"/>
              </a:spcBef>
            </a:pPr>
            <a:r>
              <a:rPr lang="en-US" sz="2809" b="1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 AND PREVENTATIVE ACTION.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302617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508524" y="4913540"/>
            <a:ext cx="7405942" cy="223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9"/>
              </a:lnSpc>
            </a:pPr>
            <a:r>
              <a:rPr lang="en-US" sz="10362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THANK</a:t>
            </a:r>
          </a:p>
          <a:p>
            <a:pPr marL="0" lvl="0" indent="0" algn="l">
              <a:lnSpc>
                <a:spcPts val="8289"/>
              </a:lnSpc>
            </a:pPr>
            <a:r>
              <a:rPr lang="en-US" sz="10362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7865DF4-C148-0CEE-E9BE-8994AEDF635E}"/>
              </a:ext>
            </a:extLst>
          </p:cNvPr>
          <p:cNvGrpSpPr/>
          <p:nvPr/>
        </p:nvGrpSpPr>
        <p:grpSpPr>
          <a:xfrm>
            <a:off x="642597" y="384165"/>
            <a:ext cx="4627391" cy="644535"/>
            <a:chOff x="0" y="0"/>
            <a:chExt cx="1536943" cy="21407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9300672-1033-10D8-21B6-DA534C8B6171}"/>
                </a:ext>
              </a:extLst>
            </p:cNvPr>
            <p:cNvSpPr/>
            <p:nvPr/>
          </p:nvSpPr>
          <p:spPr>
            <a:xfrm>
              <a:off x="0" y="0"/>
              <a:ext cx="1536943" cy="214076"/>
            </a:xfrm>
            <a:custGeom>
              <a:avLst/>
              <a:gdLst/>
              <a:ahLst/>
              <a:cxnLst/>
              <a:rect l="l" t="t" r="r" b="b"/>
              <a:pathLst>
                <a:path w="1536943" h="214076">
                  <a:moveTo>
                    <a:pt x="20077" y="0"/>
                  </a:moveTo>
                  <a:lnTo>
                    <a:pt x="1516867" y="0"/>
                  </a:lnTo>
                  <a:cubicBezTo>
                    <a:pt x="1527955" y="0"/>
                    <a:pt x="1536943" y="8989"/>
                    <a:pt x="1536943" y="20077"/>
                  </a:cubicBezTo>
                  <a:lnTo>
                    <a:pt x="1536943" y="193999"/>
                  </a:lnTo>
                  <a:cubicBezTo>
                    <a:pt x="1536943" y="205088"/>
                    <a:pt x="1527955" y="214076"/>
                    <a:pt x="1516867" y="214076"/>
                  </a:cubicBezTo>
                  <a:lnTo>
                    <a:pt x="20077" y="214076"/>
                  </a:lnTo>
                  <a:cubicBezTo>
                    <a:pt x="8989" y="214076"/>
                    <a:pt x="0" y="205088"/>
                    <a:pt x="0" y="193999"/>
                  </a:cubicBezTo>
                  <a:lnTo>
                    <a:pt x="0" y="20077"/>
                  </a:lnTo>
                  <a:cubicBezTo>
                    <a:pt x="0" y="8989"/>
                    <a:pt x="8989" y="0"/>
                    <a:pt x="200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89388">
                    <a:alpha val="0"/>
                  </a:srgbClr>
                </a:gs>
                <a:gs pos="100000">
                  <a:srgbClr val="889388">
                    <a:alpha val="50000"/>
                  </a:srgbClr>
                </a:gs>
              </a:gsLst>
              <a:lin ang="0"/>
            </a:gradFill>
            <a:ln w="114300" cap="sq">
              <a:gradFill>
                <a:gsLst>
                  <a:gs pos="0">
                    <a:srgbClr val="FFFFFF">
                      <a:alpha val="25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BFBA696-5F77-5CD4-29AE-AA62DF83AC7B}"/>
                </a:ext>
              </a:extLst>
            </p:cNvPr>
            <p:cNvSpPr txBox="1"/>
            <p:nvPr/>
          </p:nvSpPr>
          <p:spPr>
            <a:xfrm>
              <a:off x="0" y="-38100"/>
              <a:ext cx="1536943" cy="252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799FE3E-9233-4528-AA54-A5107F088187}"/>
              </a:ext>
            </a:extLst>
          </p:cNvPr>
          <p:cNvSpPr txBox="1"/>
          <p:nvPr/>
        </p:nvSpPr>
        <p:spPr>
          <a:xfrm>
            <a:off x="946276" y="552060"/>
            <a:ext cx="4020033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ABDELGHAFOR’S HACKATHON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580644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836333"/>
            <a:ext cx="19104898" cy="11959666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156245">
            <a:off x="-1733748" y="386578"/>
            <a:ext cx="14079494" cy="3302281"/>
          </a:xfrm>
          <a:custGeom>
            <a:avLst/>
            <a:gdLst/>
            <a:ahLst/>
            <a:cxnLst/>
            <a:rect l="l" t="t" r="r" b="b"/>
            <a:pathLst>
              <a:path w="14079494" h="3302281">
                <a:moveTo>
                  <a:pt x="0" y="0"/>
                </a:moveTo>
                <a:lnTo>
                  <a:pt x="14079494" y="0"/>
                </a:lnTo>
                <a:lnTo>
                  <a:pt x="14079494" y="3302282"/>
                </a:lnTo>
                <a:lnTo>
                  <a:pt x="0" y="3302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-241065">
            <a:off x="916285" y="1480743"/>
            <a:ext cx="10059937" cy="118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19"/>
              </a:lnSpc>
            </a:pPr>
            <a:r>
              <a:rPr lang="en-US" sz="819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Causes Of Deaths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533955"/>
            <a:ext cx="14726820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will be analyzed in this presentation using a dataset across various countries and Diseases,</a:t>
            </a:r>
          </a:p>
          <a:p>
            <a:pPr algn="just">
              <a:lnSpc>
                <a:spcPts val="2859"/>
              </a:lnSpc>
            </a:pPr>
            <a:endParaRPr lang="en-US" sz="2599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utilizing analytical skills to extract meaningful insights.</a:t>
            </a:r>
          </a:p>
          <a:p>
            <a:pPr algn="just">
              <a:lnSpc>
                <a:spcPts val="2859"/>
              </a:lnSpc>
            </a:pPr>
            <a:endParaRPr lang="en-US" sz="2599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The goal is to </a:t>
            </a:r>
            <a:r>
              <a:rPr lang="en-US" sz="2599" b="1">
                <a:solidFill>
                  <a:srgbClr val="BFC9B3"/>
                </a:solidFill>
                <a:latin typeface="Rasputin Bold"/>
                <a:ea typeface="Rasputin Bold"/>
                <a:cs typeface="Rasputin Bold"/>
                <a:sym typeface="Rasputin Bold"/>
              </a:rPr>
              <a:t>highlight critical trends</a:t>
            </a:r>
            <a:r>
              <a:rPr lang="en-US" sz="25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 that can help nations identify and address health risks, </a:t>
            </a:r>
          </a:p>
          <a:p>
            <a:pPr algn="just">
              <a:lnSpc>
                <a:spcPts val="2859"/>
              </a:lnSpc>
            </a:pPr>
            <a:endParaRPr lang="en-US" sz="2599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marL="0" lvl="0" indent="0"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effectively spotting our blind spots, By pointing these key factors, we </a:t>
            </a:r>
            <a:r>
              <a:rPr lang="en-US" sz="2599" b="1">
                <a:solidFill>
                  <a:srgbClr val="BFC9B3"/>
                </a:solidFill>
                <a:latin typeface="Rasputin Bold"/>
                <a:ea typeface="Rasputin Bold"/>
                <a:cs typeface="Rasputin Bold"/>
                <a:sym typeface="Rasputin Bold"/>
              </a:rPr>
              <a:t>aim to raise awareness and promote proactive measures for disease prevention.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1513" y="7137074"/>
            <a:ext cx="13622091" cy="120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59"/>
              </a:lnSpc>
              <a:spcBef>
                <a:spcPct val="0"/>
              </a:spcBef>
            </a:pPr>
            <a:r>
              <a:rPr lang="en-US" sz="10071" b="1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OVERVIEW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0"/>
            <a:ext cx="18288000" cy="11448288"/>
            <a:chOff x="0" y="0"/>
            <a:chExt cx="4572000" cy="2862072"/>
          </a:xfrm>
        </p:grpSpPr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222521"/>
            <a:ext cx="19104898" cy="11959666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156245">
            <a:off x="-2135884" y="719228"/>
            <a:ext cx="12925122" cy="3031529"/>
          </a:xfrm>
          <a:custGeom>
            <a:avLst/>
            <a:gdLst/>
            <a:ahLst/>
            <a:cxnLst/>
            <a:rect l="l" t="t" r="r" b="b"/>
            <a:pathLst>
              <a:path w="12925122" h="3031529">
                <a:moveTo>
                  <a:pt x="0" y="0"/>
                </a:moveTo>
                <a:lnTo>
                  <a:pt x="12925122" y="0"/>
                </a:lnTo>
                <a:lnTo>
                  <a:pt x="12925122" y="3031529"/>
                </a:lnTo>
                <a:lnTo>
                  <a:pt x="0" y="303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-241065">
            <a:off x="916285" y="1480743"/>
            <a:ext cx="10059937" cy="118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19"/>
              </a:lnSpc>
            </a:pPr>
            <a:r>
              <a:rPr lang="en-US" sz="819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Causes Of Deaths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2620" y="4491298"/>
            <a:ext cx="13389846" cy="455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10"/>
              </a:lnSpc>
            </a:pPr>
            <a:r>
              <a:rPr lang="en-US" sz="2463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Our Dataset has Some Columns....</a:t>
            </a:r>
          </a:p>
          <a:p>
            <a:pPr algn="just">
              <a:lnSpc>
                <a:spcPts val="2710"/>
              </a:lnSpc>
            </a:pPr>
            <a:endParaRPr lang="en-US" sz="2463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just">
              <a:lnSpc>
                <a:spcPts val="2820"/>
              </a:lnSpc>
            </a:pPr>
            <a:r>
              <a:rPr lang="en-US" sz="2563" b="1">
                <a:solidFill>
                  <a:srgbClr val="BFC9B3"/>
                </a:solidFill>
                <a:latin typeface="Rasputin Bold"/>
                <a:ea typeface="Rasputin Bold"/>
                <a:cs typeface="Rasputin Bold"/>
                <a:sym typeface="Rasputin Bold"/>
              </a:rPr>
              <a:t>Country : </a:t>
            </a:r>
            <a:r>
              <a:rPr lang="en-US" sz="2563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Identify Country Name ( 204 Country) .</a:t>
            </a:r>
          </a:p>
          <a:p>
            <a:pPr algn="just">
              <a:lnSpc>
                <a:spcPts val="2820"/>
              </a:lnSpc>
            </a:pPr>
            <a:r>
              <a:rPr lang="en-US" sz="2563" b="1">
                <a:solidFill>
                  <a:srgbClr val="BBB2A7"/>
                </a:solidFill>
                <a:latin typeface="Rasputin Bold"/>
                <a:ea typeface="Rasputin Bold"/>
                <a:cs typeface="Rasputin Bold"/>
                <a:sym typeface="Rasputin Bold"/>
              </a:rPr>
              <a:t>Code : </a:t>
            </a:r>
            <a:r>
              <a:rPr lang="en-US" sz="2563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The Abbreviation of the Country.</a:t>
            </a:r>
          </a:p>
          <a:p>
            <a:pPr algn="just">
              <a:lnSpc>
                <a:spcPts val="2820"/>
              </a:lnSpc>
            </a:pPr>
            <a:r>
              <a:rPr lang="en-US" sz="2563" b="1">
                <a:solidFill>
                  <a:srgbClr val="BBB2A7"/>
                </a:solidFill>
                <a:latin typeface="Rasputin Bold"/>
                <a:ea typeface="Rasputin Bold"/>
                <a:cs typeface="Rasputin Bold"/>
                <a:sym typeface="Rasputin Bold"/>
              </a:rPr>
              <a:t>Year :</a:t>
            </a:r>
            <a:r>
              <a:rPr lang="en-US" sz="2563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 Will be from 1990 to 2019, for each Country.</a:t>
            </a:r>
          </a:p>
          <a:p>
            <a:pPr algn="just">
              <a:lnSpc>
                <a:spcPts val="2820"/>
              </a:lnSpc>
            </a:pPr>
            <a:r>
              <a:rPr lang="en-US" sz="2563" b="1">
                <a:solidFill>
                  <a:srgbClr val="BBB2A7"/>
                </a:solidFill>
                <a:latin typeface="Rasputin Bold"/>
                <a:ea typeface="Rasputin Bold"/>
                <a:cs typeface="Rasputin Bold"/>
                <a:sym typeface="Rasputin Bold"/>
              </a:rPr>
              <a:t>Group Of Columns With Diseases Names.</a:t>
            </a:r>
          </a:p>
          <a:p>
            <a:pPr algn="just">
              <a:lnSpc>
                <a:spcPts val="2710"/>
              </a:lnSpc>
            </a:pPr>
            <a:endParaRPr lang="en-US" sz="2563" b="1">
              <a:solidFill>
                <a:srgbClr val="BBB2A7"/>
              </a:solidFill>
              <a:latin typeface="Rasputin Bold"/>
              <a:ea typeface="Rasputin Bold"/>
              <a:cs typeface="Rasputin Bold"/>
              <a:sym typeface="Rasputin Bold"/>
            </a:endParaRPr>
          </a:p>
          <a:p>
            <a:pPr algn="just">
              <a:lnSpc>
                <a:spcPts val="2710"/>
              </a:lnSpc>
            </a:pPr>
            <a:r>
              <a:rPr lang="en-US" sz="2463" b="1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Finally, The cells represent the number of deaths </a:t>
            </a:r>
          </a:p>
          <a:p>
            <a:pPr algn="just">
              <a:lnSpc>
                <a:spcPts val="2710"/>
              </a:lnSpc>
            </a:pPr>
            <a:r>
              <a:rPr lang="en-US" sz="2463" b="1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Caused by specific Diseases within each Country for a given Year.</a:t>
            </a:r>
          </a:p>
          <a:p>
            <a:pPr algn="just">
              <a:lnSpc>
                <a:spcPts val="2710"/>
              </a:lnSpc>
            </a:pPr>
            <a:endParaRPr lang="en-US" sz="2463" b="1">
              <a:solidFill>
                <a:srgbClr val="FFFFFF"/>
              </a:solidFill>
              <a:latin typeface="Rasputin Bold"/>
              <a:ea typeface="Rasputin Bold"/>
              <a:cs typeface="Rasputin Bold"/>
              <a:sym typeface="Rasputin Bold"/>
            </a:endParaRPr>
          </a:p>
          <a:p>
            <a:pPr algn="just">
              <a:lnSpc>
                <a:spcPts val="2710"/>
              </a:lnSpc>
            </a:pPr>
            <a:r>
              <a:rPr lang="en-US" sz="2463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So, The Row Implement Only One Year in One Country.</a:t>
            </a:r>
          </a:p>
          <a:p>
            <a:pPr algn="just">
              <a:lnSpc>
                <a:spcPts val="2710"/>
              </a:lnSpc>
            </a:pPr>
            <a:endParaRPr lang="en-US" sz="2463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marL="0" lvl="0" indent="0" algn="just">
              <a:lnSpc>
                <a:spcPts val="2710"/>
              </a:lnSpc>
            </a:pPr>
            <a:endParaRPr lang="en-US" sz="2463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156245">
            <a:off x="-2150188" y="951033"/>
            <a:ext cx="14079494" cy="3302281"/>
          </a:xfrm>
          <a:custGeom>
            <a:avLst/>
            <a:gdLst/>
            <a:ahLst/>
            <a:cxnLst/>
            <a:rect l="l" t="t" r="r" b="b"/>
            <a:pathLst>
              <a:path w="14079494" h="3302281">
                <a:moveTo>
                  <a:pt x="0" y="0"/>
                </a:moveTo>
                <a:lnTo>
                  <a:pt x="14079494" y="0"/>
                </a:lnTo>
                <a:lnTo>
                  <a:pt x="14079494" y="3302281"/>
                </a:lnTo>
                <a:lnTo>
                  <a:pt x="0" y="3302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-234792">
            <a:off x="-980041" y="2173017"/>
            <a:ext cx="12951557" cy="1190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5"/>
              </a:lnSpc>
            </a:pPr>
            <a:r>
              <a:rPr lang="en-US" sz="10006">
                <a:solidFill>
                  <a:srgbClr val="000000"/>
                </a:solidFill>
                <a:latin typeface="Rasputin"/>
                <a:ea typeface="Rasputin"/>
                <a:cs typeface="Rasputin"/>
                <a:sym typeface="Rasputin"/>
              </a:rPr>
              <a:t>BRAINST   RM</a:t>
            </a:r>
          </a:p>
        </p:txBody>
      </p:sp>
      <p:sp>
        <p:nvSpPr>
          <p:cNvPr id="7" name="Freeform 7"/>
          <p:cNvSpPr/>
          <p:nvPr/>
        </p:nvSpPr>
        <p:spPr>
          <a:xfrm rot="1188882">
            <a:off x="6833316" y="1936464"/>
            <a:ext cx="936561" cy="1053392"/>
          </a:xfrm>
          <a:custGeom>
            <a:avLst/>
            <a:gdLst/>
            <a:ahLst/>
            <a:cxnLst/>
            <a:rect l="l" t="t" r="r" b="b"/>
            <a:pathLst>
              <a:path w="936561" h="1053392">
                <a:moveTo>
                  <a:pt x="0" y="0"/>
                </a:moveTo>
                <a:lnTo>
                  <a:pt x="936561" y="0"/>
                </a:lnTo>
                <a:lnTo>
                  <a:pt x="936561" y="1053392"/>
                </a:lnTo>
                <a:lnTo>
                  <a:pt x="0" y="1053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342642" y="6037793"/>
            <a:ext cx="3209484" cy="3220507"/>
            <a:chOff x="0" y="0"/>
            <a:chExt cx="4279313" cy="42940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9313" cy="4294010"/>
            </a:xfrm>
            <a:custGeom>
              <a:avLst/>
              <a:gdLst/>
              <a:ahLst/>
              <a:cxnLst/>
              <a:rect l="l" t="t" r="r" b="b"/>
              <a:pathLst>
                <a:path w="4279313" h="4294010">
                  <a:moveTo>
                    <a:pt x="0" y="0"/>
                  </a:moveTo>
                  <a:lnTo>
                    <a:pt x="4279313" y="0"/>
                  </a:lnTo>
                  <a:lnTo>
                    <a:pt x="4279313" y="4294010"/>
                  </a:lnTo>
                  <a:lnTo>
                    <a:pt x="0" y="4294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27942" y="4822790"/>
            <a:ext cx="11914700" cy="33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5"/>
              </a:lnSpc>
            </a:pPr>
            <a:r>
              <a:rPr lang="en-US" sz="3886" b="1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Here, </a:t>
            </a:r>
          </a:p>
          <a:p>
            <a:pPr algn="just">
              <a:lnSpc>
                <a:spcPts val="3004"/>
              </a:lnSpc>
            </a:pPr>
            <a:r>
              <a:rPr lang="en-US" sz="2731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We Start Creating our Questions to be Answered in our Dataset.</a:t>
            </a:r>
          </a:p>
          <a:p>
            <a:pPr algn="just">
              <a:lnSpc>
                <a:spcPts val="3004"/>
              </a:lnSpc>
            </a:pPr>
            <a:endParaRPr lang="en-US" sz="2731">
              <a:solidFill>
                <a:srgbClr val="FFFFFF"/>
              </a:solidFill>
              <a:latin typeface="Rasputin"/>
              <a:ea typeface="Rasputin"/>
              <a:cs typeface="Rasputin"/>
              <a:sym typeface="Rasputin"/>
            </a:endParaRPr>
          </a:p>
          <a:p>
            <a:pPr algn="ctr">
              <a:lnSpc>
                <a:spcPts val="3351"/>
              </a:lnSpc>
            </a:pPr>
            <a:r>
              <a:rPr lang="en-US" sz="3046" b="1">
                <a:solidFill>
                  <a:srgbClr val="A6A6A6"/>
                </a:solidFill>
                <a:latin typeface="Rasputin Bold"/>
                <a:ea typeface="Rasputin Bold"/>
                <a:cs typeface="Rasputin Bold"/>
                <a:sym typeface="Rasputin Bold"/>
              </a:rPr>
              <a:t>What We Need From it !!</a:t>
            </a:r>
          </a:p>
          <a:p>
            <a:pPr algn="ctr">
              <a:lnSpc>
                <a:spcPts val="3351"/>
              </a:lnSpc>
            </a:pPr>
            <a:r>
              <a:rPr lang="en-US" sz="3046" b="1">
                <a:solidFill>
                  <a:srgbClr val="A6A6A6"/>
                </a:solidFill>
                <a:latin typeface="Rasputin Bold"/>
                <a:ea typeface="Rasputin Bold"/>
                <a:cs typeface="Rasputin Bold"/>
                <a:sym typeface="Rasputin Bold"/>
              </a:rPr>
              <a:t>What we have to Achieve ?! </a:t>
            </a:r>
          </a:p>
          <a:p>
            <a:pPr algn="ctr">
              <a:lnSpc>
                <a:spcPts val="3351"/>
              </a:lnSpc>
            </a:pPr>
            <a:r>
              <a:rPr lang="en-US" sz="3046" b="1">
                <a:solidFill>
                  <a:srgbClr val="A6A6A6"/>
                </a:solidFill>
                <a:latin typeface="Rasputin Bold"/>
                <a:ea typeface="Rasputin Bold"/>
                <a:cs typeface="Rasputin Bold"/>
                <a:sym typeface="Rasputin Bold"/>
              </a:rPr>
              <a:t>Why !</a:t>
            </a:r>
          </a:p>
          <a:p>
            <a:pPr algn="ctr">
              <a:lnSpc>
                <a:spcPts val="3351"/>
              </a:lnSpc>
            </a:pPr>
            <a:endParaRPr lang="en-US" sz="3046" b="1">
              <a:solidFill>
                <a:srgbClr val="A6A6A6"/>
              </a:solidFill>
              <a:latin typeface="Rasputin Bold"/>
              <a:ea typeface="Rasputin Bold"/>
              <a:cs typeface="Rasputin Bold"/>
              <a:sym typeface="Rasputin Bold"/>
            </a:endParaRPr>
          </a:p>
          <a:p>
            <a:pPr marL="0" lvl="0" indent="0" algn="just">
              <a:lnSpc>
                <a:spcPts val="3131"/>
              </a:lnSpc>
            </a:pPr>
            <a:r>
              <a:rPr lang="en-US" sz="2846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and here you can find our Brainstorming ....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156245">
            <a:off x="3252182" y="4777690"/>
            <a:ext cx="11667627" cy="2736589"/>
          </a:xfrm>
          <a:custGeom>
            <a:avLst/>
            <a:gdLst/>
            <a:ahLst/>
            <a:cxnLst/>
            <a:rect l="l" t="t" r="r" b="b"/>
            <a:pathLst>
              <a:path w="11667627" h="2736589">
                <a:moveTo>
                  <a:pt x="0" y="0"/>
                </a:moveTo>
                <a:lnTo>
                  <a:pt x="11667627" y="0"/>
                </a:lnTo>
                <a:lnTo>
                  <a:pt x="11667627" y="2736589"/>
                </a:lnTo>
                <a:lnTo>
                  <a:pt x="0" y="2736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14267" y="1231263"/>
            <a:ext cx="3813835" cy="4088906"/>
          </a:xfrm>
          <a:custGeom>
            <a:avLst/>
            <a:gdLst/>
            <a:ahLst/>
            <a:cxnLst/>
            <a:rect l="l" t="t" r="r" b="b"/>
            <a:pathLst>
              <a:path w="3813835" h="4088906">
                <a:moveTo>
                  <a:pt x="0" y="0"/>
                </a:moveTo>
                <a:lnTo>
                  <a:pt x="3813835" y="0"/>
                </a:lnTo>
                <a:lnTo>
                  <a:pt x="3813835" y="4088906"/>
                </a:lnTo>
                <a:lnTo>
                  <a:pt x="0" y="4088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234792">
            <a:off x="4879149" y="5813420"/>
            <a:ext cx="8547252" cy="921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8"/>
              </a:lnSpc>
              <a:spcBef>
                <a:spcPct val="0"/>
              </a:spcBef>
            </a:pPr>
            <a:r>
              <a:rPr lang="en-US" sz="7760" u="none" strike="noStrike">
                <a:solidFill>
                  <a:srgbClr val="000000"/>
                </a:solidFill>
                <a:latin typeface="Rasputin"/>
                <a:ea typeface="Rasputin"/>
                <a:cs typeface="Rasputin"/>
                <a:sym typeface="Rasputin"/>
              </a:rPr>
              <a:t>LET'S CLEAN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35686"/>
            <a:ext cx="18288000" cy="11448288"/>
            <a:chOff x="0" y="0"/>
            <a:chExt cx="4572000" cy="2862072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016"/>
              <a:ext cx="4572000" cy="2859913"/>
            </a:xfrm>
            <a:custGeom>
              <a:avLst/>
              <a:gdLst/>
              <a:ahLst/>
              <a:cxnLst/>
              <a:rect l="l" t="t" r="r" b="b"/>
              <a:pathLst>
                <a:path w="4572000" h="2859913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156245">
            <a:off x="-2163786" y="1015570"/>
            <a:ext cx="11253635" cy="2639489"/>
          </a:xfrm>
          <a:custGeom>
            <a:avLst/>
            <a:gdLst/>
            <a:ahLst/>
            <a:cxnLst/>
            <a:rect l="l" t="t" r="r" b="b"/>
            <a:pathLst>
              <a:path w="11253635" h="2639489">
                <a:moveTo>
                  <a:pt x="0" y="0"/>
                </a:moveTo>
                <a:lnTo>
                  <a:pt x="11253635" y="0"/>
                </a:lnTo>
                <a:lnTo>
                  <a:pt x="11253635" y="2639489"/>
                </a:lnTo>
                <a:lnTo>
                  <a:pt x="0" y="2639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885228" y="893438"/>
            <a:ext cx="6689600" cy="5246370"/>
            <a:chOff x="149860" y="501650"/>
            <a:chExt cx="14668216" cy="115036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47447" cy="11503660"/>
            </a:xfrm>
            <a:custGeom>
              <a:avLst/>
              <a:gdLst/>
              <a:ahLst/>
              <a:cxnLst/>
              <a:rect l="l" t="t" r="r" b="b"/>
              <a:pathLst>
                <a:path w="14647447" h="11503660">
                  <a:moveTo>
                    <a:pt x="12887668" y="2283460"/>
                  </a:moveTo>
                  <a:cubicBezTo>
                    <a:pt x="11975241" y="1322070"/>
                    <a:pt x="10633354" y="730250"/>
                    <a:pt x="9246641" y="440690"/>
                  </a:cubicBezTo>
                  <a:cubicBezTo>
                    <a:pt x="7859928" y="151130"/>
                    <a:pt x="6408145" y="0"/>
                    <a:pt x="5047459" y="330200"/>
                  </a:cubicBezTo>
                  <a:lnTo>
                    <a:pt x="5048905" y="330200"/>
                  </a:lnTo>
                  <a:cubicBezTo>
                    <a:pt x="2667345" y="749300"/>
                    <a:pt x="664636" y="2358390"/>
                    <a:pt x="184564" y="4406900"/>
                  </a:cubicBezTo>
                  <a:cubicBezTo>
                    <a:pt x="0" y="5284470"/>
                    <a:pt x="33020" y="6197600"/>
                    <a:pt x="201916" y="7077710"/>
                  </a:cubicBezTo>
                  <a:cubicBezTo>
                    <a:pt x="411586" y="8077200"/>
                    <a:pt x="829480" y="9077960"/>
                    <a:pt x="1637793" y="9805670"/>
                  </a:cubicBezTo>
                  <a:cubicBezTo>
                    <a:pt x="2529975" y="10610850"/>
                    <a:pt x="3808238" y="11004550"/>
                    <a:pt x="5074934" y="11163300"/>
                  </a:cubicBezTo>
                  <a:cubicBezTo>
                    <a:pt x="7797750" y="11503660"/>
                    <a:pt x="10773616" y="10773410"/>
                    <a:pt x="12566655" y="8940800"/>
                  </a:cubicBezTo>
                  <a:cubicBezTo>
                    <a:pt x="14359694" y="7108190"/>
                    <a:pt x="14647447" y="4138930"/>
                    <a:pt x="12887668" y="2283460"/>
                  </a:cubicBezTo>
                  <a:close/>
                </a:path>
              </a:pathLst>
            </a:cu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 rot="-253036">
            <a:off x="-259635" y="2059404"/>
            <a:ext cx="8601787" cy="76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6"/>
              </a:lnSpc>
              <a:spcBef>
                <a:spcPct val="0"/>
              </a:spcBef>
            </a:pPr>
            <a:r>
              <a:rPr lang="en-US" sz="6270" b="1">
                <a:solidFill>
                  <a:srgbClr val="000000"/>
                </a:solidFill>
                <a:latin typeface="Rasputin Bold"/>
                <a:ea typeface="Rasputin Bold"/>
                <a:cs typeface="Rasputin Bold"/>
                <a:sym typeface="Rasputin Bold"/>
              </a:rPr>
              <a:t>DATA CLEANING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03920" y="4765026"/>
            <a:ext cx="7663527" cy="106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51"/>
              </a:lnSpc>
            </a:pPr>
            <a:r>
              <a:rPr lang="en-US" sz="7319" b="1">
                <a:solidFill>
                  <a:srgbClr val="A6A6A6"/>
                </a:solidFill>
                <a:latin typeface="Rasputin Bold"/>
                <a:ea typeface="Rasputin Bold"/>
                <a:cs typeface="Rasputin Bold"/>
                <a:sym typeface="Rasputin Bold"/>
              </a:rPr>
              <a:t>No Null Values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3920" y="6683101"/>
            <a:ext cx="10900556" cy="106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51"/>
              </a:lnSpc>
            </a:pPr>
            <a:r>
              <a:rPr lang="en-US" sz="7319" b="1">
                <a:solidFill>
                  <a:srgbClr val="A6A6A6"/>
                </a:solidFill>
                <a:latin typeface="Rasputin Bold"/>
                <a:ea typeface="Rasputin Bold"/>
                <a:cs typeface="Rasputin Bold"/>
                <a:sym typeface="Rasputin Bold"/>
              </a:rPr>
              <a:t>No Duplicated Rows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793</Words>
  <Application>Microsoft Office PowerPoint</Application>
  <PresentationFormat>Custom</PresentationFormat>
  <Paragraphs>164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Rasputin Bold</vt:lpstr>
      <vt:lpstr>Calibri</vt:lpstr>
      <vt:lpstr>Norwester</vt:lpstr>
      <vt:lpstr>Rasputin</vt:lpstr>
      <vt:lpstr>Calibri (MS)</vt:lpstr>
      <vt:lpstr>Anca Coder</vt:lpstr>
      <vt:lpstr>Anca Coder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Causes Of Death</dc:title>
  <cp:lastModifiedBy>Rober.S. Danial</cp:lastModifiedBy>
  <cp:revision>4</cp:revision>
  <dcterms:created xsi:type="dcterms:W3CDTF">2006-08-16T00:00:00Z</dcterms:created>
  <dcterms:modified xsi:type="dcterms:W3CDTF">2024-09-23T18:25:08Z</dcterms:modified>
  <dc:identifier>DAGReWA1u64</dc:identifier>
</cp:coreProperties>
</file>